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7" d="100"/>
          <a:sy n="107" d="100"/>
        </p:scale>
        <p:origin x="-84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FCF018-E7B7-9A40-9A19-449D410B947F}" type="datetimeFigureOut">
              <a:rPr lang="en-US" smtClean="0"/>
              <a:t>10/4/17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E6B8C-FD70-0548-9667-F6653048C372}" type="slidenum">
              <a:rPr lang="en-US" smtClean="0"/>
              <a:t>‹#›</a:t>
            </a:fld>
            <a:endParaRPr lang="en-US"/>
          </a:p>
        </p:txBody>
      </p:sp>
    </p:spTree>
    <p:extLst>
      <p:ext uri="{BB962C8B-B14F-4D97-AF65-F5344CB8AC3E}">
        <p14:creationId xmlns:p14="http://schemas.microsoft.com/office/powerpoint/2010/main" val="11686751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An empirical study on the effects of pricing on mobile data usage</a:t>
            </a:r>
          </a:p>
          <a:p>
            <a:r>
              <a:rPr lang="en-US" sz="1000" dirty="0"/>
              <a:t>An empirical study analyzing pricing effects on mobile data usage</a:t>
            </a:r>
          </a:p>
        </p:txBody>
      </p:sp>
      <p:sp>
        <p:nvSpPr>
          <p:cNvPr id="4" name="Slide Number Placeholder 3"/>
          <p:cNvSpPr>
            <a:spLocks noGrp="1"/>
          </p:cNvSpPr>
          <p:nvPr>
            <p:ph type="sldNum" sz="quarter" idx="10"/>
          </p:nvPr>
        </p:nvSpPr>
        <p:spPr/>
        <p:txBody>
          <a:bodyPr/>
          <a:lstStyle/>
          <a:p>
            <a:fld id="{0B8A0302-3847-5541-9881-A676A7B97BF9}" type="slidenum">
              <a:rPr lang="en-US" smtClean="0"/>
              <a:t>14</a:t>
            </a:fld>
            <a:endParaRPr lang="en-US"/>
          </a:p>
        </p:txBody>
      </p:sp>
    </p:spTree>
    <p:extLst>
      <p:ext uri="{BB962C8B-B14F-4D97-AF65-F5344CB8AC3E}">
        <p14:creationId xmlns:p14="http://schemas.microsoft.com/office/powerpoint/2010/main" val="1127061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31</a:t>
            </a:fld>
            <a:endParaRPr lang="en-US"/>
          </a:p>
        </p:txBody>
      </p:sp>
    </p:spTree>
    <p:extLst>
      <p:ext uri="{BB962C8B-B14F-4D97-AF65-F5344CB8AC3E}">
        <p14:creationId xmlns:p14="http://schemas.microsoft.com/office/powerpoint/2010/main" val="428871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sz="100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68244" indent="-168244">
              <a:buFontTx/>
              <a:buChar char="-"/>
            </a:pPr>
            <a:r>
              <a:rPr lang="en-US" sz="1000" dirty="0"/>
              <a:t>Another unique aspect of this research is that it makes use of new data that has never been analyzed for this purpose. Our two sources of data come from the </a:t>
            </a:r>
            <a:r>
              <a:rPr lang="en-US" sz="1000" dirty="0" err="1"/>
              <a:t>MySpeedTest</a:t>
            </a:r>
            <a:r>
              <a:rPr lang="en-US" sz="1000" dirty="0"/>
              <a:t> application and a survey instrument that we created and distributed to users in South Africa and Kenya.</a:t>
            </a:r>
          </a:p>
          <a:p>
            <a:pPr marL="168244" indent="-168244" defTabSz="448650">
              <a:buFontTx/>
              <a:buChar char="-"/>
              <a:defRPr/>
            </a:pPr>
            <a:r>
              <a:rPr lang="en-US" sz="1000" dirty="0" err="1"/>
              <a:t>MySpeedTest</a:t>
            </a:r>
            <a:r>
              <a:rPr lang="en-US" sz="1000" dirty="0"/>
              <a:t> is a mobile application created in-house that collects data on a device’s network performance (e.g. throughput and latency), user behavior (e.g. data consumed and usage frequency of different applications), and metadata (e.g. country, </a:t>
            </a:r>
            <a:r>
              <a:rPr lang="en-US" sz="1000" dirty="0" err="1"/>
              <a:t>datacap</a:t>
            </a:r>
            <a:r>
              <a:rPr lang="en-US" sz="1000" dirty="0"/>
              <a:t> plan, battery life). We focus on the relationships between different pieces of metadata associated with the device, and the user behavior on that device. </a:t>
            </a:r>
          </a:p>
          <a:p>
            <a:pPr marL="168244" lvl="1" indent="-168244" defTabSz="448650">
              <a:buFontTx/>
              <a:buChar char="-"/>
              <a:defRPr/>
            </a:pPr>
            <a:r>
              <a:rPr lang="en-US" sz="100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dirty="0" err="1"/>
              <a:t>Mathur</a:t>
            </a:r>
            <a:r>
              <a:rPr lang="en-US" sz="100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dirty="0" err="1"/>
              <a:t>Mathur</a:t>
            </a:r>
            <a:r>
              <a:rPr lang="en-US" sz="100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17</a:t>
            </a:fld>
            <a:endParaRPr lang="en-US"/>
          </a:p>
        </p:txBody>
      </p:sp>
    </p:spTree>
    <p:extLst>
      <p:ext uri="{BB962C8B-B14F-4D97-AF65-F5344CB8AC3E}">
        <p14:creationId xmlns:p14="http://schemas.microsoft.com/office/powerpoint/2010/main" val="3254979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20</a:t>
            </a:fld>
            <a:endParaRPr lang="en-US"/>
          </a:p>
        </p:txBody>
      </p:sp>
    </p:spTree>
    <p:extLst>
      <p:ext uri="{BB962C8B-B14F-4D97-AF65-F5344CB8AC3E}">
        <p14:creationId xmlns:p14="http://schemas.microsoft.com/office/powerpoint/2010/main" val="428871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sz="100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68244" indent="-168244">
              <a:buFontTx/>
              <a:buChar char="-"/>
            </a:pPr>
            <a:r>
              <a:rPr lang="en-US" sz="1000" dirty="0"/>
              <a:t>Another unique aspect of this research is that it makes use of new data that has never been analyzed for this purpose. Our two sources of data come from the </a:t>
            </a:r>
            <a:r>
              <a:rPr lang="en-US" sz="1000" dirty="0" err="1"/>
              <a:t>MySpeedTest</a:t>
            </a:r>
            <a:r>
              <a:rPr lang="en-US" sz="1000" dirty="0"/>
              <a:t> application and a survey instrument that we created and distributed to users in South Africa and Kenya.</a:t>
            </a:r>
          </a:p>
          <a:p>
            <a:pPr marL="168244" indent="-168244" defTabSz="448650">
              <a:buFontTx/>
              <a:buChar char="-"/>
              <a:defRPr/>
            </a:pPr>
            <a:r>
              <a:rPr lang="en-US" sz="1000" dirty="0" err="1"/>
              <a:t>MySpeedTest</a:t>
            </a:r>
            <a:r>
              <a:rPr lang="en-US" sz="1000" dirty="0"/>
              <a:t> is a mobile application created in-house that collects data on a device’s network performance (e.g. throughput and latency), user behavior (e.g. data consumed and usage frequency of different applications), and metadata (e.g. country, </a:t>
            </a:r>
            <a:r>
              <a:rPr lang="en-US" sz="1000" dirty="0" err="1"/>
              <a:t>datacap</a:t>
            </a:r>
            <a:r>
              <a:rPr lang="en-US" sz="1000" dirty="0"/>
              <a:t> plan, battery life). We focus on the relationships between different pieces of metadata associated with the device, and the user behavior on that device. </a:t>
            </a:r>
          </a:p>
          <a:p>
            <a:pPr marL="168244" lvl="1" indent="-168244" defTabSz="448650">
              <a:buFontTx/>
              <a:buChar char="-"/>
              <a:defRPr/>
            </a:pPr>
            <a:r>
              <a:rPr lang="en-US" sz="100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dirty="0" err="1"/>
              <a:t>Mathur</a:t>
            </a:r>
            <a:r>
              <a:rPr lang="en-US" sz="100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dirty="0" err="1"/>
              <a:t>Mathur</a:t>
            </a:r>
            <a:r>
              <a:rPr lang="en-US" sz="100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25</a:t>
            </a:fld>
            <a:endParaRPr lang="en-US"/>
          </a:p>
        </p:txBody>
      </p:sp>
    </p:spTree>
    <p:extLst>
      <p:ext uri="{BB962C8B-B14F-4D97-AF65-F5344CB8AC3E}">
        <p14:creationId xmlns:p14="http://schemas.microsoft.com/office/powerpoint/2010/main" val="3254979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dirty="0" smtClean="0"/>
              <a:t>116/1000</a:t>
            </a:r>
            <a:r>
              <a:rPr lang="en-US" baseline="0" dirty="0" smtClean="0"/>
              <a:t> respondents used zero-rating – penetration is slow</a:t>
            </a:r>
          </a:p>
          <a:p>
            <a:pPr marL="168244" indent="-168244">
              <a:buFontTx/>
              <a:buChar char="-"/>
            </a:pPr>
            <a:r>
              <a:rPr lang="en-US" dirty="0" smtClean="0"/>
              <a:t>The fact that 2/3 of those who had never used the Internet</a:t>
            </a:r>
            <a:r>
              <a:rPr lang="en-US" baseline="0" dirty="0" smtClean="0"/>
              <a:t> prior to using a zero-rating application now used paid plans provides evidence against the walled garden argument. Instead, what we see is zero-rated apps serving as a gateway, successfully introducing users to full unlimited Internet usage</a:t>
            </a:r>
          </a:p>
          <a:p>
            <a:pPr marL="168244" indent="-168244">
              <a:buFontTx/>
              <a:buChar char="-"/>
            </a:pPr>
            <a:endParaRPr lang="en-US" baseline="0" dirty="0" smtClean="0"/>
          </a:p>
          <a:p>
            <a:pPr marL="168244" indent="-168244">
              <a:buFontTx/>
              <a:buChar char="-"/>
            </a:pPr>
            <a:r>
              <a:rPr lang="en-US" dirty="0" smtClean="0"/>
              <a:t>Social networking and messaging dominate usage</a:t>
            </a:r>
          </a:p>
          <a:p>
            <a:pPr marL="168244" indent="-168244">
              <a:buFontTx/>
              <a:buChar char="-"/>
            </a:pPr>
            <a:r>
              <a:rPr lang="en-US" dirty="0" smtClean="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26</a:t>
            </a:fld>
            <a:endParaRPr lang="en-US"/>
          </a:p>
        </p:txBody>
      </p:sp>
    </p:spTree>
    <p:extLst>
      <p:ext uri="{BB962C8B-B14F-4D97-AF65-F5344CB8AC3E}">
        <p14:creationId xmlns:p14="http://schemas.microsoft.com/office/powerpoint/2010/main" val="3142186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dirty="0" smtClean="0"/>
              <a:t>116/1000</a:t>
            </a:r>
            <a:r>
              <a:rPr lang="en-US" baseline="0" dirty="0" smtClean="0"/>
              <a:t> respondents used zero-rating – penetration is slow</a:t>
            </a:r>
          </a:p>
          <a:p>
            <a:pPr marL="168244" indent="-168244">
              <a:buFontTx/>
              <a:buChar char="-"/>
            </a:pPr>
            <a:r>
              <a:rPr lang="en-US" dirty="0" smtClean="0"/>
              <a:t>The fact that 2/3 of those who had never used the Internet</a:t>
            </a:r>
            <a:r>
              <a:rPr lang="en-US" baseline="0" dirty="0" smtClean="0"/>
              <a:t> prior to using a zero-rating application now used paid plans provides evidence against the walled garden argument. Instead, what we see is zero-rated apps serving as a gateway, successfully introducing users to full unlimited Internet usage</a:t>
            </a:r>
          </a:p>
          <a:p>
            <a:pPr marL="168244" indent="-168244">
              <a:buFontTx/>
              <a:buChar char="-"/>
            </a:pPr>
            <a:endParaRPr lang="en-US" baseline="0" dirty="0" smtClean="0"/>
          </a:p>
          <a:p>
            <a:pPr marL="168244" indent="-168244">
              <a:buFontTx/>
              <a:buChar char="-"/>
            </a:pPr>
            <a:r>
              <a:rPr lang="en-US" dirty="0" smtClean="0"/>
              <a:t>Social networking and messaging dominate usage</a:t>
            </a:r>
          </a:p>
          <a:p>
            <a:pPr marL="168244" indent="-168244">
              <a:buFontTx/>
              <a:buChar char="-"/>
            </a:pPr>
            <a:r>
              <a:rPr lang="en-US" dirty="0" smtClean="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27</a:t>
            </a:fld>
            <a:endParaRPr lang="en-US"/>
          </a:p>
        </p:txBody>
      </p:sp>
    </p:spTree>
    <p:extLst>
      <p:ext uri="{BB962C8B-B14F-4D97-AF65-F5344CB8AC3E}">
        <p14:creationId xmlns:p14="http://schemas.microsoft.com/office/powerpoint/2010/main" val="1209979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dirty="0" smtClean="0"/>
              <a:t>116/1000</a:t>
            </a:r>
            <a:r>
              <a:rPr lang="en-US" baseline="0" dirty="0" smtClean="0"/>
              <a:t> respondents used zero-rating – penetration is slow</a:t>
            </a:r>
          </a:p>
          <a:p>
            <a:pPr marL="168244" indent="-168244">
              <a:buFontTx/>
              <a:buChar char="-"/>
            </a:pPr>
            <a:r>
              <a:rPr lang="en-US" dirty="0" smtClean="0"/>
              <a:t>The fact that 2/3 of those who had never used the Internet</a:t>
            </a:r>
            <a:r>
              <a:rPr lang="en-US" baseline="0" dirty="0" smtClean="0"/>
              <a:t> prior to using a zero-rating application now used paid plans provides evidence against the walled garden argument. Instead, what we see is zero-rated apps serving as a gateway, successfully introducing users to full unlimited Internet usage</a:t>
            </a:r>
          </a:p>
          <a:p>
            <a:pPr marL="168244" indent="-168244">
              <a:buFontTx/>
              <a:buChar char="-"/>
            </a:pPr>
            <a:endParaRPr lang="en-US" baseline="0" dirty="0" smtClean="0"/>
          </a:p>
          <a:p>
            <a:pPr marL="168244" indent="-168244">
              <a:buFontTx/>
              <a:buChar char="-"/>
            </a:pPr>
            <a:r>
              <a:rPr lang="en-US" dirty="0" smtClean="0"/>
              <a:t>Social networking and messaging dominate usage</a:t>
            </a:r>
          </a:p>
          <a:p>
            <a:pPr marL="168244" indent="-168244">
              <a:buFontTx/>
              <a:buChar char="-"/>
            </a:pPr>
            <a:r>
              <a:rPr lang="en-US" dirty="0" smtClean="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28</a:t>
            </a:fld>
            <a:endParaRPr lang="en-US"/>
          </a:p>
        </p:txBody>
      </p:sp>
    </p:spTree>
    <p:extLst>
      <p:ext uri="{BB962C8B-B14F-4D97-AF65-F5344CB8AC3E}">
        <p14:creationId xmlns:p14="http://schemas.microsoft.com/office/powerpoint/2010/main" val="1773158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Tx/>
              <a:buChar char="-"/>
            </a:pPr>
            <a:r>
              <a:rPr lang="en-US" dirty="0" smtClean="0"/>
              <a:t>116/1000</a:t>
            </a:r>
            <a:r>
              <a:rPr lang="en-US" baseline="0" dirty="0" smtClean="0"/>
              <a:t> respondents used zero-rating – penetration is slow</a:t>
            </a:r>
          </a:p>
          <a:p>
            <a:pPr marL="168244" indent="-168244">
              <a:buFontTx/>
              <a:buChar char="-"/>
            </a:pPr>
            <a:r>
              <a:rPr lang="en-US" dirty="0" smtClean="0"/>
              <a:t>The fact that 2/3 of those who had never used the Internet</a:t>
            </a:r>
            <a:r>
              <a:rPr lang="en-US" baseline="0" dirty="0" smtClean="0"/>
              <a:t> prior to using a zero-rating application now used paid plans provides evidence against the walled garden argument. Instead, what we see is zero-rated apps serving as a gateway, successfully introducing users to full unlimited Internet usage</a:t>
            </a:r>
          </a:p>
          <a:p>
            <a:pPr marL="168244" indent="-168244">
              <a:buFontTx/>
              <a:buChar char="-"/>
            </a:pPr>
            <a:endParaRPr lang="en-US" baseline="0" dirty="0" smtClean="0"/>
          </a:p>
          <a:p>
            <a:pPr marL="168244" indent="-168244">
              <a:buFontTx/>
              <a:buChar char="-"/>
            </a:pPr>
            <a:r>
              <a:rPr lang="en-US" dirty="0" smtClean="0"/>
              <a:t>Social networking and messaging dominate usage</a:t>
            </a:r>
          </a:p>
          <a:p>
            <a:pPr marL="168244" indent="-168244">
              <a:buFontTx/>
              <a:buChar char="-"/>
            </a:pPr>
            <a:r>
              <a:rPr lang="en-US" dirty="0" smtClean="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29</a:t>
            </a:fld>
            <a:endParaRPr lang="en-US"/>
          </a:p>
        </p:txBody>
      </p:sp>
    </p:spTree>
    <p:extLst>
      <p:ext uri="{BB962C8B-B14F-4D97-AF65-F5344CB8AC3E}">
        <p14:creationId xmlns:p14="http://schemas.microsoft.com/office/powerpoint/2010/main" val="248037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(8/10/16 10:47) -----</a:t>
            </a:r>
          </a:p>
          <a:p>
            <a:r>
              <a:rPr lang="en-US"/>
              <a:t>Difficulty in changing carriers makes it difficult to change carriers.</a:t>
            </a:r>
          </a:p>
          <a:p>
            <a:r>
              <a:rPr lang="en-US"/>
              <a:t>Are prepaid vs. postpaid more subject to switching carriers?</a:t>
            </a:r>
          </a:p>
        </p:txBody>
      </p:sp>
      <p:sp>
        <p:nvSpPr>
          <p:cNvPr id="4" name="Slide Number Placeholder 3"/>
          <p:cNvSpPr>
            <a:spLocks noGrp="1"/>
          </p:cNvSpPr>
          <p:nvPr>
            <p:ph type="sldNum" sz="quarter" idx="10"/>
          </p:nvPr>
        </p:nvSpPr>
        <p:spPr/>
        <p:txBody>
          <a:bodyPr/>
          <a:lstStyle/>
          <a:p>
            <a:fld id="{C43B380C-D5E5-A34B-A83B-6BF8F47AF2D5}" type="slidenum">
              <a:rPr lang="en-US" smtClean="0"/>
              <a:t>30</a:t>
            </a:fld>
            <a:endParaRPr lang="en-US"/>
          </a:p>
        </p:txBody>
      </p:sp>
    </p:spTree>
    <p:extLst>
      <p:ext uri="{BB962C8B-B14F-4D97-AF65-F5344CB8AC3E}">
        <p14:creationId xmlns:p14="http://schemas.microsoft.com/office/powerpoint/2010/main" val="1296209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981C746-1B68-8D47-AD26-EBAB2F1CBD03}"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3753807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81C746-1B68-8D47-AD26-EBAB2F1CBD03}"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267557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81C746-1B68-8D47-AD26-EBAB2F1CBD03}"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2946508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1" y="593367"/>
            <a:ext cx="85205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1" y="1536633"/>
            <a:ext cx="85205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1"/>
            <a:ext cx="548699"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78351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981C746-1B68-8D47-AD26-EBAB2F1CBD03}"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3700961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81C746-1B68-8D47-AD26-EBAB2F1CBD03}" type="datetimeFigureOut">
              <a:rPr lang="en-US" smtClean="0"/>
              <a:t>10/4/17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32014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81C746-1B68-8D47-AD26-EBAB2F1CBD03}"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34438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981C746-1B68-8D47-AD26-EBAB2F1CBD03}" type="datetimeFigureOut">
              <a:rPr lang="en-US" smtClean="0"/>
              <a:t>10/4/17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373257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981C746-1B68-8D47-AD26-EBAB2F1CBD03}" type="datetimeFigureOut">
              <a:rPr lang="en-US" smtClean="0"/>
              <a:t>10/4/17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285754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81C746-1B68-8D47-AD26-EBAB2F1CBD03}" type="datetimeFigureOut">
              <a:rPr lang="en-US" smtClean="0"/>
              <a:t>10/4/17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4254186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81C746-1B68-8D47-AD26-EBAB2F1CBD03}"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1192746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981C746-1B68-8D47-AD26-EBAB2F1CBD03}" type="datetimeFigureOut">
              <a:rPr lang="en-US" smtClean="0"/>
              <a:t>10/4/17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B5FB1-0B87-DB49-90D7-F8A2443148B2}" type="slidenum">
              <a:rPr lang="en-US" smtClean="0"/>
              <a:t>‹#›</a:t>
            </a:fld>
            <a:endParaRPr lang="en-US"/>
          </a:p>
        </p:txBody>
      </p:sp>
    </p:spTree>
    <p:extLst>
      <p:ext uri="{BB962C8B-B14F-4D97-AF65-F5344CB8AC3E}">
        <p14:creationId xmlns:p14="http://schemas.microsoft.com/office/powerpoint/2010/main" val="10532978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1C746-1B68-8D47-AD26-EBAB2F1CBD03}" type="datetimeFigureOut">
              <a:rPr lang="en-US" smtClean="0"/>
              <a:t>10/4/17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B5FB1-0B87-DB49-90D7-F8A2443148B2}" type="slidenum">
              <a:rPr lang="en-US" smtClean="0"/>
              <a:t>‹#›</a:t>
            </a:fld>
            <a:endParaRPr lang="en-US"/>
          </a:p>
        </p:txBody>
      </p:sp>
    </p:spTree>
    <p:extLst>
      <p:ext uri="{BB962C8B-B14F-4D97-AF65-F5344CB8AC3E}">
        <p14:creationId xmlns:p14="http://schemas.microsoft.com/office/powerpoint/2010/main" val="35334863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Pricing of Internet Access</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1519200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Open Internet Order (March 2015)</a:t>
            </a:r>
            <a:endParaRPr lang="en-US" dirty="0"/>
          </a:p>
        </p:txBody>
      </p:sp>
      <p:sp>
        <p:nvSpPr>
          <p:cNvPr id="3" name="Text Placeholder 2"/>
          <p:cNvSpPr>
            <a:spLocks noGrp="1"/>
          </p:cNvSpPr>
          <p:nvPr>
            <p:ph type="body" idx="1"/>
          </p:nvPr>
        </p:nvSpPr>
        <p:spPr/>
        <p:txBody>
          <a:bodyPr/>
          <a:lstStyle/>
          <a:p>
            <a:r>
              <a:rPr lang="en-US" dirty="0" smtClean="0"/>
              <a:t>Reclassification of ISPs as “title 2” common carrier (forbearing many of the common clauses for title 2 providers).  (Like a public utility.)</a:t>
            </a:r>
          </a:p>
          <a:p>
            <a:r>
              <a:rPr lang="en-US" dirty="0" smtClean="0"/>
              <a:t>Upshot: ISPs prevented from discriminating.</a:t>
            </a:r>
          </a:p>
          <a:p>
            <a:r>
              <a:rPr lang="en-US" dirty="0" smtClean="0"/>
              <a:t>Interestingly, content distribution networks were exempted from the process.</a:t>
            </a:r>
          </a:p>
          <a:p>
            <a:r>
              <a:rPr lang="en-US" dirty="0" smtClean="0"/>
              <a:t>Perhaps we are barking up the wrong tree…</a:t>
            </a: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Tree>
    <p:extLst>
      <p:ext uri="{BB962C8B-B14F-4D97-AF65-F5344CB8AC3E}">
        <p14:creationId xmlns:p14="http://schemas.microsoft.com/office/powerpoint/2010/main" val="204993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Zero</a:t>
            </a:r>
            <a:r>
              <a:rPr lang="en-US" dirty="0" smtClean="0"/>
              <a:t>-Rating and Bundling</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5" name="Picture 4"/>
          <p:cNvPicPr>
            <a:picLocks noChangeAspect="1"/>
          </p:cNvPicPr>
          <p:nvPr/>
        </p:nvPicPr>
        <p:blipFill>
          <a:blip r:embed="rId2"/>
          <a:stretch>
            <a:fillRect/>
          </a:stretch>
        </p:blipFill>
        <p:spPr>
          <a:xfrm>
            <a:off x="373986" y="1910831"/>
            <a:ext cx="3880601" cy="3587149"/>
          </a:xfrm>
          <a:prstGeom prst="rect">
            <a:avLst/>
          </a:prstGeom>
        </p:spPr>
      </p:pic>
      <p:pic>
        <p:nvPicPr>
          <p:cNvPr id="6" name="Picture 5"/>
          <p:cNvPicPr>
            <a:picLocks noChangeAspect="1"/>
          </p:cNvPicPr>
          <p:nvPr/>
        </p:nvPicPr>
        <p:blipFill>
          <a:blip r:embed="rId3"/>
          <a:stretch>
            <a:fillRect/>
          </a:stretch>
        </p:blipFill>
        <p:spPr>
          <a:xfrm>
            <a:off x="3921275" y="2405332"/>
            <a:ext cx="5133825" cy="2710931"/>
          </a:xfrm>
          <a:prstGeom prst="rect">
            <a:avLst/>
          </a:prstGeom>
        </p:spPr>
      </p:pic>
    </p:spTree>
    <p:extLst>
      <p:ext uri="{BB962C8B-B14F-4D97-AF65-F5344CB8AC3E}">
        <p14:creationId xmlns:p14="http://schemas.microsoft.com/office/powerpoint/2010/main" val="204554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Network Neutrality Comes Home to Roost</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5" name="Picture 4"/>
          <p:cNvPicPr>
            <a:picLocks noChangeAspect="1"/>
          </p:cNvPicPr>
          <p:nvPr/>
        </p:nvPicPr>
        <p:blipFill>
          <a:blip r:embed="rId2"/>
          <a:stretch>
            <a:fillRect/>
          </a:stretch>
        </p:blipFill>
        <p:spPr>
          <a:xfrm>
            <a:off x="954840" y="2013685"/>
            <a:ext cx="6985000" cy="1151467"/>
          </a:xfrm>
          <a:prstGeom prst="rect">
            <a:avLst/>
          </a:prstGeom>
        </p:spPr>
      </p:pic>
      <p:pic>
        <p:nvPicPr>
          <p:cNvPr id="6" name="Picture 5"/>
          <p:cNvPicPr>
            <a:picLocks noChangeAspect="1"/>
          </p:cNvPicPr>
          <p:nvPr/>
        </p:nvPicPr>
        <p:blipFill>
          <a:blip r:embed="rId3"/>
          <a:stretch>
            <a:fillRect/>
          </a:stretch>
        </p:blipFill>
        <p:spPr>
          <a:xfrm>
            <a:off x="311700" y="3244483"/>
            <a:ext cx="8380458" cy="2008003"/>
          </a:xfrm>
          <a:prstGeom prst="rect">
            <a:avLst/>
          </a:prstGeom>
        </p:spPr>
      </p:pic>
    </p:spTree>
    <p:extLst>
      <p:ext uri="{BB962C8B-B14F-4D97-AF65-F5344CB8AC3E}">
        <p14:creationId xmlns:p14="http://schemas.microsoft.com/office/powerpoint/2010/main" val="278326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Zero-Rating Affects Usage…</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pic>
        <p:nvPicPr>
          <p:cNvPr id="4" name="Picture 3"/>
          <p:cNvPicPr>
            <a:picLocks noChangeAspect="1"/>
          </p:cNvPicPr>
          <p:nvPr/>
        </p:nvPicPr>
        <p:blipFill>
          <a:blip r:embed="rId2"/>
          <a:stretch>
            <a:fillRect/>
          </a:stretch>
        </p:blipFill>
        <p:spPr>
          <a:xfrm>
            <a:off x="0" y="1577861"/>
            <a:ext cx="9144000" cy="5164561"/>
          </a:xfrm>
          <a:prstGeom prst="rect">
            <a:avLst/>
          </a:prstGeom>
        </p:spPr>
      </p:pic>
    </p:spTree>
    <p:extLst>
      <p:ext uri="{BB962C8B-B14F-4D97-AF65-F5344CB8AC3E}">
        <p14:creationId xmlns:p14="http://schemas.microsoft.com/office/powerpoint/2010/main" val="2711573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214940"/>
            <a:ext cx="7342188" cy="608115"/>
          </a:xfrm>
        </p:spPr>
        <p:txBody>
          <a:bodyPr>
            <a:noAutofit/>
          </a:bodyPr>
          <a:lstStyle/>
          <a:p>
            <a:r>
              <a:rPr lang="en-US" sz="3600" b="1" dirty="0" smtClean="0"/>
              <a:t>Exploring the Walled Garden Theory</a:t>
            </a:r>
            <a:endParaRPr lang="en-US" sz="3200" b="1" dirty="0"/>
          </a:p>
        </p:txBody>
      </p:sp>
      <p:sp>
        <p:nvSpPr>
          <p:cNvPr id="6" name="Title 1"/>
          <p:cNvSpPr txBox="1">
            <a:spLocks/>
          </p:cNvSpPr>
          <p:nvPr/>
        </p:nvSpPr>
        <p:spPr>
          <a:xfrm>
            <a:off x="914400" y="2263319"/>
            <a:ext cx="7342188" cy="793938"/>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r>
              <a:rPr lang="en-US" sz="2800" dirty="0" smtClean="0">
                <a:latin typeface="Arial"/>
                <a:cs typeface="Arial"/>
              </a:rPr>
              <a:t>An Empirical Framework to Assess Pricing Effects on Mobile Data Usage</a:t>
            </a:r>
            <a:endParaRPr lang="en-US" sz="2800" dirty="0">
              <a:latin typeface="Arial"/>
              <a:cs typeface="Arial"/>
            </a:endParaRPr>
          </a:p>
        </p:txBody>
      </p:sp>
      <p:graphicFrame>
        <p:nvGraphicFramePr>
          <p:cNvPr id="8" name="Table 7"/>
          <p:cNvGraphicFramePr>
            <a:graphicFrameLocks noGrp="1"/>
          </p:cNvGraphicFramePr>
          <p:nvPr>
            <p:extLst>
              <p:ext uri="{D42A27DB-BD31-4B8C-83A1-F6EECF244321}">
                <p14:modId xmlns:p14="http://schemas.microsoft.com/office/powerpoint/2010/main" val="1701150730"/>
              </p:ext>
            </p:extLst>
          </p:nvPr>
        </p:nvGraphicFramePr>
        <p:xfrm>
          <a:off x="43786" y="3919491"/>
          <a:ext cx="9056416" cy="975360"/>
        </p:xfrm>
        <a:graphic>
          <a:graphicData uri="http://schemas.openxmlformats.org/drawingml/2006/table">
            <a:tbl>
              <a:tblPr firstRow="1" bandRow="1">
                <a:tableStyleId>{5C22544A-7EE6-4342-B048-85BDC9FD1C3A}</a:tableStyleId>
              </a:tblPr>
              <a:tblGrid>
                <a:gridCol w="2873335"/>
                <a:gridCol w="2851646"/>
                <a:gridCol w="3331435"/>
              </a:tblGrid>
              <a:tr h="524933">
                <a:tc>
                  <a:txBody>
                    <a:bodyPr/>
                    <a:lstStyle/>
                    <a:p>
                      <a:pPr algn="ctr"/>
                      <a:r>
                        <a:rPr lang="en-US" sz="2400" b="0" dirty="0" smtClean="0">
                          <a:solidFill>
                            <a:schemeClr val="tx1"/>
                          </a:solidFill>
                          <a:latin typeface="Arial"/>
                          <a:cs typeface="Arial"/>
                        </a:rPr>
                        <a:t>Ava Chen</a:t>
                      </a:r>
                    </a:p>
                    <a:p>
                      <a:pPr algn="ctr"/>
                      <a:r>
                        <a:rPr lang="en-US" sz="2000" b="0" dirty="0" smtClean="0">
                          <a:solidFill>
                            <a:schemeClr val="tx1"/>
                          </a:solidFill>
                          <a:latin typeface="Arial"/>
                          <a:cs typeface="Arial"/>
                        </a:rPr>
                        <a:t>Princeton</a:t>
                      </a:r>
                      <a:r>
                        <a:rPr lang="en-US" sz="2000" b="0" baseline="0" dirty="0" smtClean="0">
                          <a:solidFill>
                            <a:schemeClr val="tx1"/>
                          </a:solidFill>
                          <a:latin typeface="Arial"/>
                          <a:cs typeface="Arial"/>
                        </a:rPr>
                        <a:t> University</a:t>
                      </a:r>
                    </a:p>
                    <a:p>
                      <a:pPr algn="ctr"/>
                      <a:r>
                        <a:rPr lang="en-US" sz="1400" b="0" baseline="0" dirty="0" err="1" smtClean="0">
                          <a:solidFill>
                            <a:schemeClr val="tx1"/>
                          </a:solidFill>
                          <a:latin typeface="Courier New"/>
                          <a:cs typeface="Courier New"/>
                        </a:rPr>
                        <a:t>avac@alumni.princeton.edu</a:t>
                      </a:r>
                      <a:endParaRPr lang="en-US" sz="1400" b="0" dirty="0">
                        <a:solidFill>
                          <a:schemeClr val="tx1"/>
                        </a:solidFill>
                        <a:latin typeface="Courier New"/>
                        <a:cs typeface="Courier New"/>
                      </a:endParaRPr>
                    </a:p>
                  </a:txBody>
                  <a:tcPr>
                    <a:noFill/>
                  </a:tcPr>
                </a:tc>
                <a:tc>
                  <a:txBody>
                    <a:bodyPr/>
                    <a:lstStyle/>
                    <a:p>
                      <a:pPr algn="ctr"/>
                      <a:r>
                        <a:rPr lang="en-US" sz="2400" b="0" dirty="0" smtClean="0">
                          <a:solidFill>
                            <a:schemeClr val="tx1"/>
                          </a:solidFill>
                          <a:latin typeface="Arial"/>
                          <a:cs typeface="Arial"/>
                        </a:rPr>
                        <a:t>Nick Feamster</a:t>
                      </a:r>
                    </a:p>
                    <a:p>
                      <a:pPr algn="ctr"/>
                      <a:r>
                        <a:rPr lang="en-US" sz="2000" b="0" dirty="0" smtClean="0">
                          <a:solidFill>
                            <a:schemeClr val="tx1"/>
                          </a:solidFill>
                          <a:latin typeface="Arial"/>
                          <a:cs typeface="Arial"/>
                        </a:rPr>
                        <a:t>Princeton University</a:t>
                      </a:r>
                    </a:p>
                    <a:p>
                      <a:pPr algn="ctr"/>
                      <a:r>
                        <a:rPr lang="en-US" sz="1400" b="0" dirty="0" err="1" smtClean="0">
                          <a:solidFill>
                            <a:schemeClr val="tx1"/>
                          </a:solidFill>
                          <a:latin typeface="Courier New"/>
                          <a:cs typeface="Courier New"/>
                        </a:rPr>
                        <a:t>feamster@cs.princeton.edu</a:t>
                      </a:r>
                      <a:endParaRPr lang="en-US" sz="1400" b="0" dirty="0">
                        <a:solidFill>
                          <a:schemeClr val="tx1"/>
                        </a:solidFill>
                        <a:latin typeface="Courier New"/>
                        <a:cs typeface="Courier New"/>
                      </a:endParaRPr>
                    </a:p>
                  </a:txBody>
                  <a:tcPr>
                    <a:noFill/>
                  </a:tcPr>
                </a:tc>
                <a:tc>
                  <a:txBody>
                    <a:bodyPr/>
                    <a:lstStyle/>
                    <a:p>
                      <a:pPr algn="ctr"/>
                      <a:r>
                        <a:rPr lang="en-US" sz="2400" b="0" dirty="0" smtClean="0">
                          <a:solidFill>
                            <a:schemeClr val="tx1"/>
                          </a:solidFill>
                          <a:latin typeface="Arial"/>
                          <a:cs typeface="Arial"/>
                        </a:rPr>
                        <a:t>Enrico</a:t>
                      </a:r>
                      <a:r>
                        <a:rPr lang="en-US" sz="2400" b="0" baseline="0" dirty="0" smtClean="0">
                          <a:solidFill>
                            <a:schemeClr val="tx1"/>
                          </a:solidFill>
                          <a:latin typeface="Arial"/>
                          <a:cs typeface="Arial"/>
                        </a:rPr>
                        <a:t> </a:t>
                      </a:r>
                      <a:r>
                        <a:rPr lang="en-US" sz="2400" b="0" baseline="0" dirty="0" err="1" smtClean="0">
                          <a:solidFill>
                            <a:schemeClr val="tx1"/>
                          </a:solidFill>
                          <a:latin typeface="Arial"/>
                          <a:cs typeface="Arial"/>
                        </a:rPr>
                        <a:t>Calandro</a:t>
                      </a:r>
                      <a:endParaRPr lang="en-US" sz="2400" b="0" baseline="0" dirty="0" smtClean="0">
                        <a:solidFill>
                          <a:schemeClr val="tx1"/>
                        </a:solidFill>
                        <a:latin typeface="Arial"/>
                        <a:cs typeface="Arial"/>
                      </a:endParaRPr>
                    </a:p>
                    <a:p>
                      <a:pPr algn="ctr"/>
                      <a:r>
                        <a:rPr lang="en-US" sz="2000" b="0" baseline="0" dirty="0" smtClean="0">
                          <a:solidFill>
                            <a:schemeClr val="tx1"/>
                          </a:solidFill>
                          <a:latin typeface="Arial"/>
                          <a:cs typeface="Arial"/>
                        </a:rPr>
                        <a:t>Research ICT Africa</a:t>
                      </a:r>
                    </a:p>
                    <a:p>
                      <a:pPr algn="ctr"/>
                      <a:r>
                        <a:rPr lang="en-US" sz="1200" b="0" dirty="0" err="1" smtClean="0">
                          <a:solidFill>
                            <a:schemeClr val="tx1"/>
                          </a:solidFill>
                          <a:latin typeface="Courier New"/>
                          <a:cs typeface="Courier New"/>
                        </a:rPr>
                        <a:t>ecalandro@researchictafrica.net</a:t>
                      </a:r>
                      <a:endParaRPr lang="en-US" sz="1200" b="0" dirty="0">
                        <a:solidFill>
                          <a:schemeClr val="tx1"/>
                        </a:solidFill>
                        <a:latin typeface="Courier New"/>
                        <a:cs typeface="Courier New"/>
                      </a:endParaRPr>
                    </a:p>
                  </a:txBody>
                  <a:tcPr>
                    <a:noFill/>
                  </a:tcPr>
                </a:tc>
              </a:tr>
            </a:tbl>
          </a:graphicData>
        </a:graphic>
      </p:graphicFrame>
      <p:pic>
        <p:nvPicPr>
          <p:cNvPr id="3" name="Picture 2"/>
          <p:cNvPicPr>
            <a:picLocks noChangeAspect="1"/>
          </p:cNvPicPr>
          <p:nvPr/>
        </p:nvPicPr>
        <p:blipFill>
          <a:blip r:embed="rId3"/>
          <a:stretch>
            <a:fillRect/>
          </a:stretch>
        </p:blipFill>
        <p:spPr>
          <a:xfrm>
            <a:off x="5627076" y="5208424"/>
            <a:ext cx="2942747" cy="914479"/>
          </a:xfrm>
          <a:prstGeom prst="rect">
            <a:avLst/>
          </a:prstGeom>
        </p:spPr>
      </p:pic>
      <p:pic>
        <p:nvPicPr>
          <p:cNvPr id="5" name="Picture 4"/>
          <p:cNvPicPr>
            <a:picLocks noChangeAspect="1"/>
          </p:cNvPicPr>
          <p:nvPr/>
        </p:nvPicPr>
        <p:blipFill>
          <a:blip r:embed="rId4"/>
          <a:stretch>
            <a:fillRect/>
          </a:stretch>
        </p:blipFill>
        <p:spPr>
          <a:xfrm>
            <a:off x="1061919" y="5265740"/>
            <a:ext cx="3247036" cy="948170"/>
          </a:xfrm>
          <a:prstGeom prst="rect">
            <a:avLst/>
          </a:prstGeom>
        </p:spPr>
      </p:pic>
    </p:spTree>
    <p:extLst>
      <p:ext uri="{BB962C8B-B14F-4D97-AF65-F5344CB8AC3E}">
        <p14:creationId xmlns:p14="http://schemas.microsoft.com/office/powerpoint/2010/main" val="12689788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677" y="238641"/>
            <a:ext cx="6578600" cy="4813300"/>
          </a:xfrm>
          <a:prstGeom prst="rect">
            <a:avLst/>
          </a:prstGeom>
        </p:spPr>
      </p:pic>
      <p:pic>
        <p:nvPicPr>
          <p:cNvPr id="5" name="Picture 4"/>
          <p:cNvPicPr>
            <a:picLocks noChangeAspect="1"/>
          </p:cNvPicPr>
          <p:nvPr/>
        </p:nvPicPr>
        <p:blipFill>
          <a:blip r:embed="rId3"/>
          <a:stretch>
            <a:fillRect/>
          </a:stretch>
        </p:blipFill>
        <p:spPr>
          <a:xfrm>
            <a:off x="2791642" y="1959304"/>
            <a:ext cx="5900133" cy="4898696"/>
          </a:xfrm>
          <a:prstGeom prst="rect">
            <a:avLst/>
          </a:prstGeom>
        </p:spPr>
      </p:pic>
      <p:sp>
        <p:nvSpPr>
          <p:cNvPr id="6" name="Slide Number Placeholder 5"/>
          <p:cNvSpPr>
            <a:spLocks noGrp="1"/>
          </p:cNvSpPr>
          <p:nvPr>
            <p:ph type="sldNum" sz="quarter" idx="12"/>
          </p:nvPr>
        </p:nvSpPr>
        <p:spPr/>
        <p:txBody>
          <a:bodyPr/>
          <a:lstStyle/>
          <a:p>
            <a:fld id="{F40691A6-364C-6A41-A7DA-441AB331458C}" type="slidenum">
              <a:rPr lang="en-US" smtClean="0"/>
              <a:t>15</a:t>
            </a:fld>
            <a:endParaRPr lang="en-US"/>
          </a:p>
        </p:txBody>
      </p:sp>
    </p:spTree>
    <p:extLst>
      <p:ext uri="{BB962C8B-B14F-4D97-AF65-F5344CB8AC3E}">
        <p14:creationId xmlns:p14="http://schemas.microsoft.com/office/powerpoint/2010/main" val="1032814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Goal: Study the Effects of Pricing on </a:t>
            </a:r>
            <a:br>
              <a:rPr lang="en-US" dirty="0" smtClean="0"/>
            </a:br>
            <a:r>
              <a:rPr lang="en-US" dirty="0" smtClean="0"/>
              <a:t>Mobile Data Usage</a:t>
            </a:r>
            <a:endParaRPr lang="en-US" dirty="0"/>
          </a:p>
        </p:txBody>
      </p:sp>
      <p:pic>
        <p:nvPicPr>
          <p:cNvPr id="5" name="Picture 4"/>
          <p:cNvPicPr>
            <a:picLocks noChangeAspect="1"/>
          </p:cNvPicPr>
          <p:nvPr/>
        </p:nvPicPr>
        <p:blipFill>
          <a:blip r:embed="rId2"/>
          <a:stretch>
            <a:fillRect/>
          </a:stretch>
        </p:blipFill>
        <p:spPr>
          <a:xfrm>
            <a:off x="279400" y="1417638"/>
            <a:ext cx="8407400" cy="1955800"/>
          </a:xfrm>
          <a:prstGeom prst="rect">
            <a:avLst/>
          </a:prstGeom>
        </p:spPr>
      </p:pic>
      <p:pic>
        <p:nvPicPr>
          <p:cNvPr id="6" name="Picture 5"/>
          <p:cNvPicPr>
            <a:picLocks noChangeAspect="1"/>
          </p:cNvPicPr>
          <p:nvPr/>
        </p:nvPicPr>
        <p:blipFill>
          <a:blip r:embed="rId3"/>
          <a:stretch>
            <a:fillRect/>
          </a:stretch>
        </p:blipFill>
        <p:spPr>
          <a:xfrm>
            <a:off x="762000" y="3104943"/>
            <a:ext cx="8382000" cy="1384300"/>
          </a:xfrm>
          <a:prstGeom prst="rect">
            <a:avLst/>
          </a:prstGeom>
        </p:spPr>
      </p:pic>
      <p:pic>
        <p:nvPicPr>
          <p:cNvPr id="7" name="Picture 6"/>
          <p:cNvPicPr>
            <a:picLocks noChangeAspect="1"/>
          </p:cNvPicPr>
          <p:nvPr/>
        </p:nvPicPr>
        <p:blipFill>
          <a:blip r:embed="rId4"/>
          <a:stretch>
            <a:fillRect/>
          </a:stretch>
        </p:blipFill>
        <p:spPr>
          <a:xfrm>
            <a:off x="279400" y="4489243"/>
            <a:ext cx="4016253" cy="2268675"/>
          </a:xfrm>
          <a:prstGeom prst="rect">
            <a:avLst/>
          </a:prstGeom>
        </p:spPr>
      </p:pic>
      <p:pic>
        <p:nvPicPr>
          <p:cNvPr id="8" name="Picture 7"/>
          <p:cNvPicPr>
            <a:picLocks noChangeAspect="1"/>
          </p:cNvPicPr>
          <p:nvPr/>
        </p:nvPicPr>
        <p:blipFill>
          <a:blip r:embed="rId5"/>
          <a:stretch>
            <a:fillRect/>
          </a:stretch>
        </p:blipFill>
        <p:spPr>
          <a:xfrm>
            <a:off x="3679579" y="4688976"/>
            <a:ext cx="5334803" cy="1128672"/>
          </a:xfrm>
          <a:prstGeom prst="rect">
            <a:avLst/>
          </a:prstGeom>
        </p:spPr>
      </p:pic>
      <p:sp>
        <p:nvSpPr>
          <p:cNvPr id="2" name="Slide Number Placeholder 1"/>
          <p:cNvSpPr>
            <a:spLocks noGrp="1"/>
          </p:cNvSpPr>
          <p:nvPr>
            <p:ph type="sldNum" sz="quarter" idx="12"/>
          </p:nvPr>
        </p:nvSpPr>
        <p:spPr/>
        <p:txBody>
          <a:bodyPr/>
          <a:lstStyle/>
          <a:p>
            <a:fld id="{F40691A6-364C-6A41-A7DA-441AB331458C}" type="slidenum">
              <a:rPr lang="en-US" smtClean="0"/>
              <a:t>16</a:t>
            </a:fld>
            <a:endParaRPr lang="en-US"/>
          </a:p>
        </p:txBody>
      </p:sp>
    </p:spTree>
    <p:extLst>
      <p:ext uri="{BB962C8B-B14F-4D97-AF65-F5344CB8AC3E}">
        <p14:creationId xmlns:p14="http://schemas.microsoft.com/office/powerpoint/2010/main" val="2605786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345362" cy="1339850"/>
          </a:xfrm>
        </p:spPr>
        <p:txBody>
          <a:bodyPr/>
          <a:lstStyle/>
          <a:p>
            <a:r>
              <a:rPr lang="en-US" dirty="0" smtClean="0"/>
              <a:t>Measurements and Approach</a:t>
            </a:r>
            <a:endParaRPr lang="en-US" dirty="0"/>
          </a:p>
        </p:txBody>
      </p:sp>
      <p:sp>
        <p:nvSpPr>
          <p:cNvPr id="3" name="Content Placeholder 2"/>
          <p:cNvSpPr>
            <a:spLocks noGrp="1"/>
          </p:cNvSpPr>
          <p:nvPr>
            <p:ph idx="1"/>
          </p:nvPr>
        </p:nvSpPr>
        <p:spPr>
          <a:xfrm>
            <a:off x="601524" y="2016620"/>
            <a:ext cx="7986901" cy="4076086"/>
          </a:xfrm>
        </p:spPr>
        <p:txBody>
          <a:bodyPr>
            <a:normAutofit fontScale="92500" lnSpcReduction="10000"/>
          </a:bodyPr>
          <a:lstStyle/>
          <a:p>
            <a:r>
              <a:rPr lang="en-US" dirty="0"/>
              <a:t>Longitudinal </a:t>
            </a:r>
            <a:r>
              <a:rPr lang="en-US" dirty="0" smtClean="0"/>
              <a:t>analysis of mobile usage patterns</a:t>
            </a:r>
          </a:p>
          <a:p>
            <a:pPr lvl="1"/>
            <a:r>
              <a:rPr lang="en-US" dirty="0" smtClean="0"/>
              <a:t>MySpeedTest Android application</a:t>
            </a:r>
          </a:p>
          <a:p>
            <a:pPr lvl="1"/>
            <a:r>
              <a:rPr lang="en-US" dirty="0" smtClean="0"/>
              <a:t>Measures application usage in 15-minute intervals, by traffic volume (in bytes)</a:t>
            </a:r>
          </a:p>
          <a:p>
            <a:pPr lvl="1"/>
            <a:endParaRPr lang="en-US" dirty="0" smtClean="0"/>
          </a:p>
          <a:p>
            <a:r>
              <a:rPr lang="en-US" dirty="0" smtClean="0"/>
              <a:t>Qualitative analysis of zero-rating effects</a:t>
            </a:r>
          </a:p>
          <a:p>
            <a:pPr lvl="1"/>
            <a:r>
              <a:rPr lang="en-US" dirty="0" smtClean="0"/>
              <a:t>Mobile-based survey</a:t>
            </a:r>
          </a:p>
          <a:p>
            <a:pPr lvl="1"/>
            <a:r>
              <a:rPr lang="en-US" dirty="0" smtClean="0"/>
              <a:t>User survey to give more insight into observed </a:t>
            </a:r>
            <a:r>
              <a:rPr lang="en-US" dirty="0" err="1" smtClean="0"/>
              <a:t>measurments</a:t>
            </a:r>
            <a:endParaRPr lang="en-US" dirty="0" smtClean="0"/>
          </a:p>
        </p:txBody>
      </p:sp>
      <p:sp>
        <p:nvSpPr>
          <p:cNvPr id="5" name="Slide Number Placeholder 4"/>
          <p:cNvSpPr>
            <a:spLocks noGrp="1"/>
          </p:cNvSpPr>
          <p:nvPr>
            <p:ph type="sldNum" sz="quarter" idx="12"/>
          </p:nvPr>
        </p:nvSpPr>
        <p:spPr/>
        <p:txBody>
          <a:bodyPr/>
          <a:lstStyle/>
          <a:p>
            <a:fld id="{F40691A6-364C-6A41-A7DA-441AB331458C}" type="slidenum">
              <a:rPr lang="en-US" smtClean="0"/>
              <a:t>17</a:t>
            </a:fld>
            <a:endParaRPr lang="en-US"/>
          </a:p>
        </p:txBody>
      </p:sp>
    </p:spTree>
    <p:extLst>
      <p:ext uri="{BB962C8B-B14F-4D97-AF65-F5344CB8AC3E}">
        <p14:creationId xmlns:p14="http://schemas.microsoft.com/office/powerpoint/2010/main" val="1061693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08100" y="0"/>
            <a:ext cx="6515100" cy="6858000"/>
          </a:xfrm>
          <a:prstGeom prst="rect">
            <a:avLst/>
          </a:prstGeom>
        </p:spPr>
      </p:pic>
      <p:sp>
        <p:nvSpPr>
          <p:cNvPr id="2" name="Slide Number Placeholder 1"/>
          <p:cNvSpPr>
            <a:spLocks noGrp="1"/>
          </p:cNvSpPr>
          <p:nvPr>
            <p:ph type="sldNum" sz="quarter" idx="12"/>
          </p:nvPr>
        </p:nvSpPr>
        <p:spPr/>
        <p:txBody>
          <a:bodyPr/>
          <a:lstStyle/>
          <a:p>
            <a:fld id="{F40691A6-364C-6A41-A7DA-441AB331458C}" type="slidenum">
              <a:rPr lang="en-US" smtClean="0"/>
              <a:t>18</a:t>
            </a:fld>
            <a:endParaRPr lang="en-US"/>
          </a:p>
        </p:txBody>
      </p:sp>
    </p:spTree>
    <p:extLst>
      <p:ext uri="{BB962C8B-B14F-4D97-AF65-F5344CB8AC3E}">
        <p14:creationId xmlns:p14="http://schemas.microsoft.com/office/powerpoint/2010/main" val="326715384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Five Applications</a:t>
            </a:r>
            <a:endParaRPr lang="en-US" dirty="0"/>
          </a:p>
        </p:txBody>
      </p:sp>
      <p:pic>
        <p:nvPicPr>
          <p:cNvPr id="6" name="Picture 5"/>
          <p:cNvPicPr>
            <a:picLocks noChangeAspect="1"/>
          </p:cNvPicPr>
          <p:nvPr/>
        </p:nvPicPr>
        <p:blipFill>
          <a:blip r:embed="rId2"/>
          <a:stretch>
            <a:fillRect/>
          </a:stretch>
        </p:blipFill>
        <p:spPr>
          <a:xfrm>
            <a:off x="1587500" y="1571021"/>
            <a:ext cx="5956300" cy="2501900"/>
          </a:xfrm>
          <a:prstGeom prst="rect">
            <a:avLst/>
          </a:prstGeom>
        </p:spPr>
      </p:pic>
      <p:pic>
        <p:nvPicPr>
          <p:cNvPr id="8" name="Picture 7"/>
          <p:cNvPicPr>
            <a:picLocks noChangeAspect="1"/>
          </p:cNvPicPr>
          <p:nvPr/>
        </p:nvPicPr>
        <p:blipFill>
          <a:blip r:embed="rId3"/>
          <a:stretch>
            <a:fillRect/>
          </a:stretch>
        </p:blipFill>
        <p:spPr>
          <a:xfrm>
            <a:off x="126727" y="4563785"/>
            <a:ext cx="4225830" cy="1819228"/>
          </a:xfrm>
          <a:prstGeom prst="rect">
            <a:avLst/>
          </a:prstGeom>
        </p:spPr>
      </p:pic>
      <p:pic>
        <p:nvPicPr>
          <p:cNvPr id="9" name="Picture 8"/>
          <p:cNvPicPr>
            <a:picLocks noChangeAspect="1"/>
          </p:cNvPicPr>
          <p:nvPr/>
        </p:nvPicPr>
        <p:blipFill>
          <a:blip r:embed="rId4"/>
          <a:stretch>
            <a:fillRect/>
          </a:stretch>
        </p:blipFill>
        <p:spPr>
          <a:xfrm>
            <a:off x="4564998" y="4563785"/>
            <a:ext cx="4579002" cy="1845861"/>
          </a:xfrm>
          <a:prstGeom prst="rect">
            <a:avLst/>
          </a:prstGeom>
        </p:spPr>
      </p:pic>
      <p:sp>
        <p:nvSpPr>
          <p:cNvPr id="3" name="TextBox 2"/>
          <p:cNvSpPr txBox="1"/>
          <p:nvPr/>
        </p:nvSpPr>
        <p:spPr>
          <a:xfrm>
            <a:off x="875810" y="4072921"/>
            <a:ext cx="3328076" cy="369332"/>
          </a:xfrm>
          <a:prstGeom prst="rect">
            <a:avLst/>
          </a:prstGeom>
          <a:solidFill>
            <a:schemeClr val="accent1">
              <a:lumMod val="20000"/>
              <a:lumOff val="80000"/>
            </a:schemeClr>
          </a:solidFill>
        </p:spPr>
        <p:txBody>
          <a:bodyPr wrap="square" rtlCol="0">
            <a:spAutoFit/>
          </a:bodyPr>
          <a:lstStyle/>
          <a:p>
            <a:pPr algn="ctr"/>
            <a:r>
              <a:rPr lang="en-US" dirty="0" smtClean="0"/>
              <a:t>United States</a:t>
            </a:r>
            <a:endParaRPr lang="en-US" dirty="0"/>
          </a:p>
        </p:txBody>
      </p:sp>
      <p:sp>
        <p:nvSpPr>
          <p:cNvPr id="7" name="TextBox 6"/>
          <p:cNvSpPr txBox="1"/>
          <p:nvPr/>
        </p:nvSpPr>
        <p:spPr>
          <a:xfrm>
            <a:off x="5593371" y="4193571"/>
            <a:ext cx="3328076" cy="369332"/>
          </a:xfrm>
          <a:prstGeom prst="rect">
            <a:avLst/>
          </a:prstGeom>
          <a:solidFill>
            <a:schemeClr val="accent1">
              <a:lumMod val="20000"/>
              <a:lumOff val="80000"/>
            </a:schemeClr>
          </a:solidFill>
        </p:spPr>
        <p:txBody>
          <a:bodyPr wrap="square" rtlCol="0">
            <a:spAutoFit/>
          </a:bodyPr>
          <a:lstStyle/>
          <a:p>
            <a:pPr algn="ctr"/>
            <a:r>
              <a:rPr lang="en-US" dirty="0" smtClean="0"/>
              <a:t>South Africa</a:t>
            </a:r>
            <a:endParaRPr lang="en-US" dirty="0"/>
          </a:p>
        </p:txBody>
      </p:sp>
      <p:sp>
        <p:nvSpPr>
          <p:cNvPr id="4" name="Slide Number Placeholder 3"/>
          <p:cNvSpPr>
            <a:spLocks noGrp="1"/>
          </p:cNvSpPr>
          <p:nvPr>
            <p:ph type="sldNum" sz="quarter" idx="12"/>
          </p:nvPr>
        </p:nvSpPr>
        <p:spPr/>
        <p:txBody>
          <a:bodyPr/>
          <a:lstStyle/>
          <a:p>
            <a:fld id="{F40691A6-364C-6A41-A7DA-441AB331458C}" type="slidenum">
              <a:rPr lang="en-US" smtClean="0"/>
              <a:t>19</a:t>
            </a:fld>
            <a:endParaRPr lang="en-US"/>
          </a:p>
        </p:txBody>
      </p:sp>
    </p:spTree>
    <p:extLst>
      <p:ext uri="{BB962C8B-B14F-4D97-AF65-F5344CB8AC3E}">
        <p14:creationId xmlns:p14="http://schemas.microsoft.com/office/powerpoint/2010/main" val="29008813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Internet Congestion and Network Neutrality</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pic>
        <p:nvPicPr>
          <p:cNvPr id="6" name="Picture 5"/>
          <p:cNvPicPr>
            <a:picLocks noChangeAspect="1"/>
          </p:cNvPicPr>
          <p:nvPr/>
        </p:nvPicPr>
        <p:blipFill>
          <a:blip r:embed="rId2"/>
          <a:stretch>
            <a:fillRect/>
          </a:stretch>
        </p:blipFill>
        <p:spPr>
          <a:xfrm>
            <a:off x="1394633" y="1726662"/>
            <a:ext cx="6339152" cy="4370117"/>
          </a:xfrm>
          <a:prstGeom prst="rect">
            <a:avLst/>
          </a:prstGeom>
        </p:spPr>
      </p:pic>
    </p:spTree>
    <p:extLst>
      <p:ext uri="{BB962C8B-B14F-4D97-AF65-F5344CB8AC3E}">
        <p14:creationId xmlns:p14="http://schemas.microsoft.com/office/powerpoint/2010/main" val="2386797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29564"/>
            <a:ext cx="8229600" cy="1143000"/>
          </a:xfrm>
        </p:spPr>
        <p:txBody>
          <a:bodyPr/>
          <a:lstStyle/>
          <a:p>
            <a:r>
              <a:rPr lang="en-US" dirty="0" smtClean="0"/>
              <a:t>Summary of Findings</a:t>
            </a:r>
            <a:endParaRPr lang="en-US" dirty="0"/>
          </a:p>
        </p:txBody>
      </p:sp>
      <p:sp>
        <p:nvSpPr>
          <p:cNvPr id="4" name="Content Placeholder 3"/>
          <p:cNvSpPr>
            <a:spLocks noGrp="1"/>
          </p:cNvSpPr>
          <p:nvPr>
            <p:ph idx="1"/>
          </p:nvPr>
        </p:nvSpPr>
        <p:spPr>
          <a:xfrm>
            <a:off x="273691" y="1640402"/>
            <a:ext cx="8540724" cy="4525963"/>
          </a:xfrm>
        </p:spPr>
        <p:txBody>
          <a:bodyPr>
            <a:noAutofit/>
          </a:bodyPr>
          <a:lstStyle/>
          <a:p>
            <a:pPr marL="285750" indent="-285750">
              <a:lnSpc>
                <a:spcPct val="70000"/>
              </a:lnSpc>
              <a:spcBef>
                <a:spcPts val="2000"/>
              </a:spcBef>
            </a:pPr>
            <a:r>
              <a:rPr lang="en-US" dirty="0"/>
              <a:t>Users in the United States </a:t>
            </a:r>
            <a:r>
              <a:rPr lang="en-US" b="1" dirty="0">
                <a:solidFill>
                  <a:schemeClr val="accent2"/>
                </a:solidFill>
              </a:rPr>
              <a:t>have higher mobile usage than South African users</a:t>
            </a:r>
            <a:r>
              <a:rPr lang="en-US" dirty="0"/>
              <a:t>, both overall and on cellular data networks.</a:t>
            </a:r>
            <a:r>
              <a:rPr lang="en-US" dirty="0" smtClean="0">
                <a:effectLst/>
              </a:rPr>
              <a:t> </a:t>
            </a:r>
          </a:p>
          <a:p>
            <a:pPr marL="285750" indent="-285750">
              <a:lnSpc>
                <a:spcPct val="70000"/>
              </a:lnSpc>
              <a:spcBef>
                <a:spcPts val="2000"/>
              </a:spcBef>
            </a:pPr>
            <a:r>
              <a:rPr lang="en-US" dirty="0"/>
              <a:t>Mobile data </a:t>
            </a:r>
            <a:r>
              <a:rPr lang="en-US" b="1" dirty="0">
                <a:solidFill>
                  <a:srgbClr val="C0504D"/>
                </a:solidFill>
              </a:rPr>
              <a:t>usage of zero-rated applications increases during promotional periods</a:t>
            </a:r>
            <a:r>
              <a:rPr lang="en-US" dirty="0"/>
              <a:t>, though the increased usage does not appear to persist indefinitely.</a:t>
            </a:r>
            <a:r>
              <a:rPr lang="en-US" dirty="0" smtClean="0">
                <a:effectLst/>
              </a:rPr>
              <a:t> </a:t>
            </a:r>
          </a:p>
          <a:p>
            <a:pPr marL="285750" indent="-285750">
              <a:lnSpc>
                <a:spcPct val="70000"/>
              </a:lnSpc>
              <a:spcBef>
                <a:spcPts val="2000"/>
              </a:spcBef>
            </a:pPr>
            <a:r>
              <a:rPr lang="en-US" dirty="0"/>
              <a:t>Current users of zero-rated services </a:t>
            </a:r>
            <a:r>
              <a:rPr lang="en-US" b="1" dirty="0" smtClean="0">
                <a:solidFill>
                  <a:srgbClr val="C0504D"/>
                </a:solidFill>
              </a:rPr>
              <a:t>prefer </a:t>
            </a:r>
            <a:r>
              <a:rPr lang="en-US" b="1" dirty="0">
                <a:solidFill>
                  <a:srgbClr val="C0504D"/>
                </a:solidFill>
              </a:rPr>
              <a:t>full-featured applications on a paid plan </a:t>
            </a:r>
            <a:r>
              <a:rPr lang="en-US" dirty="0" smtClean="0"/>
              <a:t>over limited</a:t>
            </a:r>
            <a:r>
              <a:rPr lang="en-US" dirty="0"/>
              <a:t>-service applications on a zero-rated </a:t>
            </a:r>
            <a:r>
              <a:rPr lang="en-US" dirty="0" smtClean="0"/>
              <a:t>plan</a:t>
            </a:r>
            <a:r>
              <a:rPr lang="en-US" dirty="0"/>
              <a:t>.</a:t>
            </a:r>
            <a:endParaRPr lang="en-GB" dirty="0" smtClean="0"/>
          </a:p>
        </p:txBody>
      </p:sp>
      <p:sp>
        <p:nvSpPr>
          <p:cNvPr id="5" name="Slide Number Placeholder 4"/>
          <p:cNvSpPr>
            <a:spLocks noGrp="1"/>
          </p:cNvSpPr>
          <p:nvPr>
            <p:ph type="sldNum" sz="quarter" idx="12"/>
          </p:nvPr>
        </p:nvSpPr>
        <p:spPr/>
        <p:txBody>
          <a:bodyPr/>
          <a:lstStyle/>
          <a:p>
            <a:fld id="{F40691A6-364C-6A41-A7DA-441AB331458C}" type="slidenum">
              <a:rPr lang="en-US" smtClean="0"/>
              <a:t>20</a:t>
            </a:fld>
            <a:endParaRPr lang="en-US"/>
          </a:p>
        </p:txBody>
      </p:sp>
    </p:spTree>
    <p:extLst>
      <p:ext uri="{BB962C8B-B14F-4D97-AF65-F5344CB8AC3E}">
        <p14:creationId xmlns:p14="http://schemas.microsoft.com/office/powerpoint/2010/main" val="8728731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Cellular vs. Wi-Fi Usage</a:t>
            </a:r>
            <a:endParaRPr lang="en-US" dirty="0"/>
          </a:p>
        </p:txBody>
      </p:sp>
      <p:sp>
        <p:nvSpPr>
          <p:cNvPr id="3" name="Content Placeholder 2"/>
          <p:cNvSpPr>
            <a:spLocks noGrp="1"/>
          </p:cNvSpPr>
          <p:nvPr>
            <p:ph idx="1"/>
          </p:nvPr>
        </p:nvSpPr>
        <p:spPr/>
        <p:txBody>
          <a:bodyPr>
            <a:normAutofit lnSpcReduction="10000"/>
          </a:bodyPr>
          <a:lstStyle/>
          <a:p>
            <a:r>
              <a:rPr lang="en-US" dirty="0" smtClean="0"/>
              <a:t>US users consume slightly more cellular data than Wi-Fi for the top-five applications</a:t>
            </a:r>
          </a:p>
          <a:p>
            <a:endParaRPr lang="en-US" dirty="0" smtClean="0"/>
          </a:p>
          <a:p>
            <a:r>
              <a:rPr lang="en-US" dirty="0" smtClean="0"/>
              <a:t>In contrast, South African users generally prefer Wi-Fi connections (exception: Facebook)</a:t>
            </a:r>
          </a:p>
          <a:p>
            <a:endParaRPr lang="en-US" dirty="0"/>
          </a:p>
          <a:p>
            <a:r>
              <a:rPr lang="en-US" dirty="0" smtClean="0"/>
              <a:t>South African users show higher usage on prepaid plans than on postpaid plans.</a:t>
            </a:r>
          </a:p>
        </p:txBody>
      </p:sp>
      <p:sp>
        <p:nvSpPr>
          <p:cNvPr id="4" name="Slide Number Placeholder 3"/>
          <p:cNvSpPr>
            <a:spLocks noGrp="1"/>
          </p:cNvSpPr>
          <p:nvPr>
            <p:ph type="sldNum" sz="quarter" idx="12"/>
          </p:nvPr>
        </p:nvSpPr>
        <p:spPr/>
        <p:txBody>
          <a:bodyPr/>
          <a:lstStyle/>
          <a:p>
            <a:fld id="{F40691A6-364C-6A41-A7DA-441AB331458C}" type="slidenum">
              <a:rPr lang="en-US" smtClean="0"/>
              <a:t>21</a:t>
            </a:fld>
            <a:endParaRPr lang="en-US"/>
          </a:p>
        </p:txBody>
      </p:sp>
    </p:spTree>
    <p:extLst>
      <p:ext uri="{BB962C8B-B14F-4D97-AF65-F5344CB8AC3E}">
        <p14:creationId xmlns:p14="http://schemas.microsoft.com/office/powerpoint/2010/main" val="378395005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Zero-Rating</a:t>
            </a:r>
            <a:endParaRPr lang="en-US" dirty="0"/>
          </a:p>
        </p:txBody>
      </p:sp>
      <p:sp>
        <p:nvSpPr>
          <p:cNvPr id="3" name="Content Placeholder 2"/>
          <p:cNvSpPr>
            <a:spLocks noGrp="1"/>
          </p:cNvSpPr>
          <p:nvPr>
            <p:ph idx="1"/>
          </p:nvPr>
        </p:nvSpPr>
        <p:spPr/>
        <p:txBody>
          <a:bodyPr/>
          <a:lstStyle/>
          <a:p>
            <a:r>
              <a:rPr lang="en-US" dirty="0" smtClean="0"/>
              <a:t>Promotions tend to increase overall usage of application on both cellular and Wi-Fi</a:t>
            </a:r>
          </a:p>
          <a:p>
            <a:pPr lvl="1"/>
            <a:r>
              <a:rPr lang="en-US" dirty="0" smtClean="0"/>
              <a:t>WhatsApp on CellC</a:t>
            </a:r>
          </a:p>
          <a:p>
            <a:pPr lvl="1"/>
            <a:r>
              <a:rPr lang="en-US" dirty="0" smtClean="0"/>
              <a:t>Twitter on MTN</a:t>
            </a:r>
          </a:p>
          <a:p>
            <a:pPr lvl="1"/>
            <a:endParaRPr lang="en-US" dirty="0"/>
          </a:p>
          <a:p>
            <a:r>
              <a:rPr lang="en-US" dirty="0" smtClean="0"/>
              <a:t>Zero-rating services tends to be quite low, but is often used as a popular data conservation option</a:t>
            </a:r>
            <a:endParaRPr lang="en-US" dirty="0"/>
          </a:p>
        </p:txBody>
      </p:sp>
      <p:sp>
        <p:nvSpPr>
          <p:cNvPr id="4" name="Slide Number Placeholder 3"/>
          <p:cNvSpPr>
            <a:spLocks noGrp="1"/>
          </p:cNvSpPr>
          <p:nvPr>
            <p:ph type="sldNum" sz="quarter" idx="12"/>
          </p:nvPr>
        </p:nvSpPr>
        <p:spPr/>
        <p:txBody>
          <a:bodyPr/>
          <a:lstStyle/>
          <a:p>
            <a:fld id="{F40691A6-364C-6A41-A7DA-441AB331458C}" type="slidenum">
              <a:rPr lang="en-US" smtClean="0"/>
              <a:t>22</a:t>
            </a:fld>
            <a:endParaRPr lang="en-US"/>
          </a:p>
        </p:txBody>
      </p:sp>
    </p:spTree>
    <p:extLst>
      <p:ext uri="{BB962C8B-B14F-4D97-AF65-F5344CB8AC3E}">
        <p14:creationId xmlns:p14="http://schemas.microsoft.com/office/powerpoint/2010/main" val="33495406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Zero Rating: CellC</a:t>
            </a:r>
            <a:endParaRPr lang="en-US" dirty="0"/>
          </a:p>
        </p:txBody>
      </p:sp>
      <p:pic>
        <p:nvPicPr>
          <p:cNvPr id="3" name="Picture 2"/>
          <p:cNvPicPr>
            <a:picLocks noChangeAspect="1"/>
          </p:cNvPicPr>
          <p:nvPr/>
        </p:nvPicPr>
        <p:blipFill>
          <a:blip r:embed="rId2"/>
          <a:stretch>
            <a:fillRect/>
          </a:stretch>
        </p:blipFill>
        <p:spPr>
          <a:xfrm>
            <a:off x="1011427" y="1231976"/>
            <a:ext cx="6494265" cy="2604083"/>
          </a:xfrm>
          <a:prstGeom prst="rect">
            <a:avLst/>
          </a:prstGeom>
        </p:spPr>
      </p:pic>
      <p:pic>
        <p:nvPicPr>
          <p:cNvPr id="5" name="Picture 4"/>
          <p:cNvPicPr>
            <a:picLocks noChangeAspect="1"/>
          </p:cNvPicPr>
          <p:nvPr/>
        </p:nvPicPr>
        <p:blipFill>
          <a:blip r:embed="rId3"/>
          <a:stretch>
            <a:fillRect/>
          </a:stretch>
        </p:blipFill>
        <p:spPr>
          <a:xfrm>
            <a:off x="1038641" y="3288609"/>
            <a:ext cx="7684786" cy="2719718"/>
          </a:xfrm>
          <a:prstGeom prst="rect">
            <a:avLst/>
          </a:prstGeom>
        </p:spPr>
      </p:pic>
      <p:sp>
        <p:nvSpPr>
          <p:cNvPr id="4" name="TextBox 3"/>
          <p:cNvSpPr txBox="1"/>
          <p:nvPr/>
        </p:nvSpPr>
        <p:spPr>
          <a:xfrm>
            <a:off x="1014903" y="5903893"/>
            <a:ext cx="7467668" cy="954107"/>
          </a:xfrm>
          <a:prstGeom prst="rect">
            <a:avLst/>
          </a:prstGeom>
          <a:solidFill>
            <a:srgbClr val="DCE6F2"/>
          </a:solidFill>
        </p:spPr>
        <p:txBody>
          <a:bodyPr wrap="square" rtlCol="0">
            <a:spAutoFit/>
          </a:bodyPr>
          <a:lstStyle/>
          <a:p>
            <a:pPr algn="ctr"/>
            <a:r>
              <a:rPr lang="en-US" sz="2800" dirty="0" smtClean="0"/>
              <a:t>Zero-rating application results in increased usage of the application on both cellular and Wi-Fi.</a:t>
            </a:r>
            <a:endParaRPr lang="en-US" sz="2800" dirty="0"/>
          </a:p>
        </p:txBody>
      </p:sp>
      <p:sp>
        <p:nvSpPr>
          <p:cNvPr id="6" name="Slide Number Placeholder 5"/>
          <p:cNvSpPr>
            <a:spLocks noGrp="1"/>
          </p:cNvSpPr>
          <p:nvPr>
            <p:ph type="sldNum" sz="quarter" idx="12"/>
          </p:nvPr>
        </p:nvSpPr>
        <p:spPr/>
        <p:txBody>
          <a:bodyPr/>
          <a:lstStyle/>
          <a:p>
            <a:fld id="{F40691A6-364C-6A41-A7DA-441AB331458C}" type="slidenum">
              <a:rPr lang="en-US" smtClean="0"/>
              <a:t>23</a:t>
            </a:fld>
            <a:endParaRPr lang="en-US"/>
          </a:p>
        </p:txBody>
      </p:sp>
    </p:spTree>
    <p:extLst>
      <p:ext uri="{BB962C8B-B14F-4D97-AF65-F5344CB8AC3E}">
        <p14:creationId xmlns:p14="http://schemas.microsoft.com/office/powerpoint/2010/main" val="1263675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Zero-Rating: MTN</a:t>
            </a:r>
            <a:endParaRPr lang="en-US" dirty="0"/>
          </a:p>
        </p:txBody>
      </p:sp>
      <p:pic>
        <p:nvPicPr>
          <p:cNvPr id="3" name="Picture 2"/>
          <p:cNvPicPr>
            <a:picLocks noChangeAspect="1"/>
          </p:cNvPicPr>
          <p:nvPr/>
        </p:nvPicPr>
        <p:blipFill>
          <a:blip r:embed="rId2"/>
          <a:stretch>
            <a:fillRect/>
          </a:stretch>
        </p:blipFill>
        <p:spPr>
          <a:xfrm>
            <a:off x="1193800" y="1549400"/>
            <a:ext cx="6743700" cy="5308600"/>
          </a:xfrm>
          <a:prstGeom prst="rect">
            <a:avLst/>
          </a:prstGeom>
        </p:spPr>
      </p:pic>
      <p:sp>
        <p:nvSpPr>
          <p:cNvPr id="4" name="TextBox 3"/>
          <p:cNvSpPr txBox="1"/>
          <p:nvPr/>
        </p:nvSpPr>
        <p:spPr>
          <a:xfrm>
            <a:off x="1343331" y="2706869"/>
            <a:ext cx="7467668" cy="954107"/>
          </a:xfrm>
          <a:prstGeom prst="rect">
            <a:avLst/>
          </a:prstGeom>
          <a:solidFill>
            <a:srgbClr val="DCE6F2"/>
          </a:solidFill>
        </p:spPr>
        <p:txBody>
          <a:bodyPr wrap="square" rtlCol="0">
            <a:spAutoFit/>
          </a:bodyPr>
          <a:lstStyle/>
          <a:p>
            <a:pPr algn="ctr"/>
            <a:r>
              <a:rPr lang="en-US" sz="2800" dirty="0" smtClean="0"/>
              <a:t>Zero-rating application increases usage during time of promotion. Some apparent “stickiness”.</a:t>
            </a:r>
            <a:endParaRPr lang="en-US" sz="2800" dirty="0"/>
          </a:p>
        </p:txBody>
      </p:sp>
      <p:sp>
        <p:nvSpPr>
          <p:cNvPr id="5" name="Slide Number Placeholder 4"/>
          <p:cNvSpPr>
            <a:spLocks noGrp="1"/>
          </p:cNvSpPr>
          <p:nvPr>
            <p:ph type="sldNum" sz="quarter" idx="12"/>
          </p:nvPr>
        </p:nvSpPr>
        <p:spPr/>
        <p:txBody>
          <a:bodyPr/>
          <a:lstStyle/>
          <a:p>
            <a:fld id="{F40691A6-364C-6A41-A7DA-441AB331458C}" type="slidenum">
              <a:rPr lang="en-US" smtClean="0"/>
              <a:t>24</a:t>
            </a:fld>
            <a:endParaRPr lang="en-US"/>
          </a:p>
        </p:txBody>
      </p:sp>
    </p:spTree>
    <p:extLst>
      <p:ext uri="{BB962C8B-B14F-4D97-AF65-F5344CB8AC3E}">
        <p14:creationId xmlns:p14="http://schemas.microsoft.com/office/powerpoint/2010/main" val="2363625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345362" cy="1339850"/>
          </a:xfrm>
        </p:spPr>
        <p:txBody>
          <a:bodyPr/>
          <a:lstStyle/>
          <a:p>
            <a:r>
              <a:rPr lang="en-US" dirty="0" smtClean="0"/>
              <a:t>Measurements and Approach</a:t>
            </a:r>
            <a:endParaRPr lang="en-US" dirty="0"/>
          </a:p>
        </p:txBody>
      </p:sp>
      <p:sp>
        <p:nvSpPr>
          <p:cNvPr id="3" name="Content Placeholder 2"/>
          <p:cNvSpPr>
            <a:spLocks noGrp="1"/>
          </p:cNvSpPr>
          <p:nvPr>
            <p:ph idx="1"/>
          </p:nvPr>
        </p:nvSpPr>
        <p:spPr>
          <a:xfrm>
            <a:off x="601524" y="2016620"/>
            <a:ext cx="7986901" cy="4076086"/>
          </a:xfrm>
        </p:spPr>
        <p:txBody>
          <a:bodyPr>
            <a:normAutofit fontScale="92500" lnSpcReduction="10000"/>
          </a:bodyPr>
          <a:lstStyle/>
          <a:p>
            <a:r>
              <a:rPr lang="en-US" dirty="0">
                <a:solidFill>
                  <a:schemeClr val="bg1">
                    <a:lumMod val="65000"/>
                  </a:schemeClr>
                </a:solidFill>
              </a:rPr>
              <a:t>Longitudinal </a:t>
            </a:r>
            <a:r>
              <a:rPr lang="en-US" dirty="0" smtClean="0">
                <a:solidFill>
                  <a:schemeClr val="bg1">
                    <a:lumMod val="65000"/>
                  </a:schemeClr>
                </a:solidFill>
              </a:rPr>
              <a:t>analysis of mobile usage patterns</a:t>
            </a:r>
          </a:p>
          <a:p>
            <a:pPr lvl="1"/>
            <a:r>
              <a:rPr lang="en-US" dirty="0" smtClean="0">
                <a:solidFill>
                  <a:schemeClr val="bg1">
                    <a:lumMod val="65000"/>
                  </a:schemeClr>
                </a:solidFill>
              </a:rPr>
              <a:t>MySpeedTest Android application</a:t>
            </a:r>
          </a:p>
          <a:p>
            <a:pPr lvl="1"/>
            <a:r>
              <a:rPr lang="en-US" dirty="0" smtClean="0">
                <a:solidFill>
                  <a:schemeClr val="bg1">
                    <a:lumMod val="65000"/>
                  </a:schemeClr>
                </a:solidFill>
              </a:rPr>
              <a:t>Measures application usage in 15-minute intervals, by traffic volume (in bytes)</a:t>
            </a:r>
          </a:p>
          <a:p>
            <a:pPr lvl="1"/>
            <a:endParaRPr lang="en-US" dirty="0" smtClean="0"/>
          </a:p>
          <a:p>
            <a:r>
              <a:rPr lang="en-US" dirty="0" smtClean="0"/>
              <a:t>Qualitative analysis of zero-rating effects</a:t>
            </a:r>
          </a:p>
          <a:p>
            <a:pPr lvl="1"/>
            <a:r>
              <a:rPr lang="en-US" dirty="0" smtClean="0"/>
              <a:t>Mobile-based survey</a:t>
            </a:r>
          </a:p>
          <a:p>
            <a:pPr lvl="1"/>
            <a:r>
              <a:rPr lang="en-US" dirty="0" smtClean="0"/>
              <a:t>User survey to give more insight into observed </a:t>
            </a:r>
            <a:r>
              <a:rPr lang="en-US" dirty="0" err="1" smtClean="0"/>
              <a:t>measurments</a:t>
            </a:r>
            <a:endParaRPr lang="en-US" dirty="0" smtClean="0"/>
          </a:p>
        </p:txBody>
      </p:sp>
      <p:sp>
        <p:nvSpPr>
          <p:cNvPr id="5" name="Slide Number Placeholder 4"/>
          <p:cNvSpPr>
            <a:spLocks noGrp="1"/>
          </p:cNvSpPr>
          <p:nvPr>
            <p:ph type="sldNum" sz="quarter" idx="12"/>
          </p:nvPr>
        </p:nvSpPr>
        <p:spPr/>
        <p:txBody>
          <a:bodyPr/>
          <a:lstStyle/>
          <a:p>
            <a:fld id="{F40691A6-364C-6A41-A7DA-441AB331458C}" type="slidenum">
              <a:rPr lang="en-US" smtClean="0"/>
              <a:t>25</a:t>
            </a:fld>
            <a:endParaRPr lang="en-US"/>
          </a:p>
        </p:txBody>
      </p:sp>
    </p:spTree>
    <p:extLst>
      <p:ext uri="{BB962C8B-B14F-4D97-AF65-F5344CB8AC3E}">
        <p14:creationId xmlns:p14="http://schemas.microsoft.com/office/powerpoint/2010/main" val="8851524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066" y="244158"/>
            <a:ext cx="8568269" cy="1339850"/>
          </a:xfrm>
        </p:spPr>
        <p:txBody>
          <a:bodyPr>
            <a:normAutofit/>
          </a:bodyPr>
          <a:lstStyle/>
          <a:p>
            <a:r>
              <a:rPr lang="en-US" sz="3800" dirty="0" smtClean="0"/>
              <a:t>How Do Users Consume Mobile Data?</a:t>
            </a:r>
            <a:endParaRPr lang="en-US" sz="3300" dirty="0"/>
          </a:p>
        </p:txBody>
      </p:sp>
      <p:graphicFrame>
        <p:nvGraphicFramePr>
          <p:cNvPr id="6" name="Table 5"/>
          <p:cNvGraphicFramePr>
            <a:graphicFrameLocks noGrp="1"/>
          </p:cNvGraphicFramePr>
          <p:nvPr>
            <p:extLst>
              <p:ext uri="{D42A27DB-BD31-4B8C-83A1-F6EECF244321}">
                <p14:modId xmlns:p14="http://schemas.microsoft.com/office/powerpoint/2010/main" val="1306173084"/>
              </p:ext>
            </p:extLst>
          </p:nvPr>
        </p:nvGraphicFramePr>
        <p:xfrm>
          <a:off x="237067" y="1727200"/>
          <a:ext cx="8568269" cy="4900612"/>
        </p:xfrm>
        <a:graphic>
          <a:graphicData uri="http://schemas.openxmlformats.org/drawingml/2006/table">
            <a:tbl>
              <a:tblPr firstRow="1" firstCol="1" bandRow="1">
                <a:tableStyleId>{5C22544A-7EE6-4342-B048-85BDC9FD1C3A}</a:tableStyleId>
              </a:tblPr>
              <a:tblGrid>
                <a:gridCol w="1722557"/>
                <a:gridCol w="459142"/>
                <a:gridCol w="677818"/>
                <a:gridCol w="677818"/>
                <a:gridCol w="677818"/>
                <a:gridCol w="677818"/>
                <a:gridCol w="677818"/>
                <a:gridCol w="820922"/>
                <a:gridCol w="820922"/>
                <a:gridCol w="677818"/>
                <a:gridCol w="677818"/>
              </a:tblGrid>
              <a:tr h="623470">
                <a:tc rowSpan="2">
                  <a:txBody>
                    <a:bodyPr/>
                    <a:lstStyle/>
                    <a:p>
                      <a:pPr algn="ctr">
                        <a:spcAft>
                          <a:spcPts val="0"/>
                        </a:spcAft>
                      </a:pPr>
                      <a:r>
                        <a:rPr lang="en-GB" sz="1800">
                          <a:effectLst/>
                        </a:rPr>
                        <a:t>Activity</a:t>
                      </a:r>
                      <a:endParaRPr lang="en-GB" sz="1800">
                        <a:effectLst/>
                        <a:latin typeface="Times New Roman" charset="0"/>
                        <a:ea typeface="Calibri" charset="0"/>
                      </a:endParaRPr>
                    </a:p>
                  </a:txBody>
                  <a:tcPr marL="68580" marR="68580" marT="0" marB="0" anchor="ctr"/>
                </a:tc>
                <a:tc gridSpan="2">
                  <a:txBody>
                    <a:bodyPr/>
                    <a:lstStyle/>
                    <a:p>
                      <a:pPr algn="ctr">
                        <a:spcAft>
                          <a:spcPts val="0"/>
                        </a:spcAft>
                      </a:pPr>
                      <a:r>
                        <a:rPr lang="en-GB" sz="1800">
                          <a:effectLst/>
                        </a:rPr>
                        <a:t>Never</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Hardly ever</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Sometimes</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Most of the time</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Always</a:t>
                      </a:r>
                      <a:endParaRPr lang="en-GB" sz="1800">
                        <a:effectLst/>
                        <a:latin typeface="Times New Roman" charset="0"/>
                        <a:ea typeface="Calibri" charset="0"/>
                      </a:endParaRPr>
                    </a:p>
                  </a:txBody>
                  <a:tcPr marL="68580" marR="68580" marT="0" marB="0" anchor="ctr"/>
                </a:tc>
                <a:tc hMerge="1">
                  <a:txBody>
                    <a:bodyPr/>
                    <a:lstStyle/>
                    <a:p>
                      <a:endParaRPr lang="en-US"/>
                    </a:p>
                  </a:txBody>
                  <a:tcPr/>
                </a:tc>
              </a:tr>
              <a:tr h="903304">
                <a:tc vMerge="1">
                  <a:txBody>
                    <a:bodyPr/>
                    <a:lstStyle/>
                    <a:p>
                      <a:endParaRPr lang="en-US"/>
                    </a:p>
                  </a:txBody>
                  <a:tcP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dirty="0">
                          <a:effectLst/>
                        </a:rPr>
                        <a:t>Kenya</a:t>
                      </a:r>
                      <a:endParaRPr lang="en-GB" sz="1400" b="1" dirty="0">
                        <a:effectLst/>
                        <a:latin typeface="Times New Roman" charset="0"/>
                        <a:ea typeface="Calibri" charset="0"/>
                      </a:endParaRPr>
                    </a:p>
                  </a:txBody>
                  <a:tcPr marL="68580" marR="68580" marT="0" marB="0" anchor="ctr"/>
                </a:tc>
              </a:tr>
              <a:tr h="460206">
                <a:tc>
                  <a:txBody>
                    <a:bodyPr/>
                    <a:lstStyle/>
                    <a:p>
                      <a:pPr algn="ctr">
                        <a:spcAft>
                          <a:spcPts val="0"/>
                        </a:spcAft>
                      </a:pPr>
                      <a:r>
                        <a:rPr lang="en-GB" sz="1800">
                          <a:effectLst/>
                        </a:rPr>
                        <a:t>Email</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46%</a:t>
                      </a:r>
                      <a:endParaRPr lang="en-GB" sz="1800">
                        <a:effectLst/>
                        <a:latin typeface="Times New Roman" charset="0"/>
                        <a:ea typeface="Calibri" charset="0"/>
                      </a:endParaRPr>
                    </a:p>
                  </a:txBody>
                  <a:tcPr marL="68580" marR="68580" marT="0" marB="0" anchor="ctr"/>
                </a:tc>
              </a:tr>
              <a:tr h="903304">
                <a:tc>
                  <a:txBody>
                    <a:bodyPr/>
                    <a:lstStyle/>
                    <a:p>
                      <a:pPr algn="ctr">
                        <a:spcAft>
                          <a:spcPts val="0"/>
                        </a:spcAft>
                      </a:pPr>
                      <a:r>
                        <a:rPr lang="en-GB" sz="1800" dirty="0">
                          <a:effectLst/>
                        </a:rPr>
                        <a:t>Social networking</a:t>
                      </a:r>
                      <a:endParaRPr lang="en-GB" sz="1800" dirty="0">
                        <a:effectLst/>
                        <a:latin typeface="Times New Roman" charset="0"/>
                        <a:ea typeface="Calibri" charset="0"/>
                      </a:endParaRPr>
                    </a:p>
                  </a:txBody>
                  <a:tcPr marL="68580" marR="68580" marT="0" marB="0"/>
                </a:tc>
                <a:tc>
                  <a:txBody>
                    <a:bodyPr/>
                    <a:lstStyle/>
                    <a:p>
                      <a:pPr algn="ctr">
                        <a:spcAft>
                          <a:spcPts val="0"/>
                        </a:spcAft>
                      </a:pPr>
                      <a:r>
                        <a:rPr lang="en-GB" sz="1800">
                          <a:effectLst/>
                        </a:rPr>
                        <a:t>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63%</a:t>
                      </a:r>
                      <a:endParaRPr lang="en-GB" sz="1800">
                        <a:effectLst/>
                        <a:latin typeface="Times New Roman" charset="0"/>
                        <a:ea typeface="Calibri" charset="0"/>
                      </a:endParaRPr>
                    </a:p>
                  </a:txBody>
                  <a:tcPr marL="68580" marR="68580" marT="0" marB="0" anchor="ctr"/>
                </a:tc>
              </a:tr>
              <a:tr h="451653">
                <a:tc>
                  <a:txBody>
                    <a:bodyPr/>
                    <a:lstStyle/>
                    <a:p>
                      <a:pPr algn="ctr">
                        <a:spcAft>
                          <a:spcPts val="0"/>
                        </a:spcAft>
                      </a:pPr>
                      <a:r>
                        <a:rPr lang="en-GB" sz="1800">
                          <a:effectLst/>
                        </a:rPr>
                        <a:t>Messaging</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65%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69%</a:t>
                      </a:r>
                      <a:endParaRPr lang="en-GB" sz="1800">
                        <a:effectLst/>
                        <a:latin typeface="Times New Roman" charset="0"/>
                        <a:ea typeface="Calibri" charset="0"/>
                      </a:endParaRPr>
                    </a:p>
                  </a:txBody>
                  <a:tcPr marL="68580" marR="68580" marT="0" marB="0" anchor="ctr"/>
                </a:tc>
              </a:tr>
              <a:tr h="623470">
                <a:tc>
                  <a:txBody>
                    <a:bodyPr/>
                    <a:lstStyle/>
                    <a:p>
                      <a:pPr algn="ctr">
                        <a:spcAft>
                          <a:spcPts val="0"/>
                        </a:spcAft>
                      </a:pPr>
                      <a:r>
                        <a:rPr lang="en-GB" sz="1800">
                          <a:effectLst/>
                        </a:rPr>
                        <a:t>Entertainment</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21%</a:t>
                      </a:r>
                      <a:endParaRPr lang="en-GB" sz="1800">
                        <a:effectLst/>
                        <a:latin typeface="Times New Roman" charset="0"/>
                        <a:ea typeface="Calibri" charset="0"/>
                      </a:endParaRPr>
                    </a:p>
                  </a:txBody>
                  <a:tcPr marL="68580" marR="68580" marT="0" marB="0" anchor="ctr"/>
                </a:tc>
              </a:tr>
              <a:tr h="935205">
                <a:tc>
                  <a:txBody>
                    <a:bodyPr/>
                    <a:lstStyle/>
                    <a:p>
                      <a:pPr algn="ctr">
                        <a:spcAft>
                          <a:spcPts val="0"/>
                        </a:spcAft>
                      </a:pPr>
                      <a:r>
                        <a:rPr lang="en-GB" sz="1800">
                          <a:effectLst/>
                        </a:rPr>
                        <a:t>Education or work-related</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dirty="0">
                          <a:effectLst/>
                        </a:rPr>
                        <a:t>31%</a:t>
                      </a:r>
                      <a:endParaRPr lang="en-GB" sz="1800" dirty="0">
                        <a:effectLst/>
                        <a:latin typeface="Times New Roman" charset="0"/>
                        <a:ea typeface="Calibri" charset="0"/>
                      </a:endParaRPr>
                    </a:p>
                  </a:txBody>
                  <a:tcPr marL="68580" marR="68580" marT="0" marB="0" anchor="ctr"/>
                </a:tc>
              </a:tr>
            </a:tbl>
          </a:graphicData>
        </a:graphic>
      </p:graphicFrame>
      <p:sp>
        <p:nvSpPr>
          <p:cNvPr id="8" name="Oval 7"/>
          <p:cNvSpPr/>
          <p:nvPr/>
        </p:nvSpPr>
        <p:spPr>
          <a:xfrm>
            <a:off x="7298267" y="3674533"/>
            <a:ext cx="1507069" cy="1625600"/>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402667" y="5002213"/>
            <a:ext cx="1507069" cy="1625600"/>
          </a:xfrm>
          <a:prstGeom prst="ellipse">
            <a:avLst/>
          </a:prstGeom>
          <a:no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F40691A6-364C-6A41-A7DA-441AB331458C}" type="slidenum">
              <a:rPr lang="en-US" smtClean="0"/>
              <a:t>26</a:t>
            </a:fld>
            <a:endParaRPr lang="en-US"/>
          </a:p>
        </p:txBody>
      </p:sp>
    </p:spTree>
    <p:extLst>
      <p:ext uri="{BB962C8B-B14F-4D97-AF65-F5344CB8AC3E}">
        <p14:creationId xmlns:p14="http://schemas.microsoft.com/office/powerpoint/2010/main" val="41845489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752820" cy="1339850"/>
          </a:xfrm>
        </p:spPr>
        <p:txBody>
          <a:bodyPr>
            <a:normAutofit/>
          </a:bodyPr>
          <a:lstStyle/>
          <a:p>
            <a:r>
              <a:rPr lang="en-US" sz="4000" dirty="0" smtClean="0"/>
              <a:t>How Do Users </a:t>
            </a:r>
            <a:r>
              <a:rPr lang="en-US" sz="4000" b="1" dirty="0" smtClean="0"/>
              <a:t>Conserve</a:t>
            </a:r>
            <a:r>
              <a:rPr lang="en-US" sz="4000" dirty="0" smtClean="0"/>
              <a:t> </a:t>
            </a:r>
            <a:br>
              <a:rPr lang="en-US" sz="4000" dirty="0" smtClean="0"/>
            </a:br>
            <a:r>
              <a:rPr lang="en-US" sz="4000" dirty="0" smtClean="0"/>
              <a:t>Mobile Data Use?</a:t>
            </a:r>
            <a:endParaRPr lang="en-US" sz="4000" dirty="0"/>
          </a:p>
        </p:txBody>
      </p:sp>
      <p:graphicFrame>
        <p:nvGraphicFramePr>
          <p:cNvPr id="3" name="Table 2"/>
          <p:cNvGraphicFramePr>
            <a:graphicFrameLocks noGrp="1"/>
          </p:cNvGraphicFramePr>
          <p:nvPr>
            <p:extLst>
              <p:ext uri="{D42A27DB-BD31-4B8C-83A1-F6EECF244321}">
                <p14:modId xmlns:p14="http://schemas.microsoft.com/office/powerpoint/2010/main" val="503835986"/>
              </p:ext>
            </p:extLst>
          </p:nvPr>
        </p:nvGraphicFramePr>
        <p:xfrm>
          <a:off x="304795" y="1710266"/>
          <a:ext cx="8534404" cy="4965908"/>
        </p:xfrm>
        <a:graphic>
          <a:graphicData uri="http://schemas.openxmlformats.org/drawingml/2006/table">
            <a:tbl>
              <a:tblPr firstRow="1" firstCol="1" bandRow="1">
                <a:tableStyleId>{5C22544A-7EE6-4342-B048-85BDC9FD1C3A}</a:tableStyleId>
              </a:tblPr>
              <a:tblGrid>
                <a:gridCol w="1497936"/>
                <a:gridCol w="675139"/>
                <a:gridCol w="675139"/>
                <a:gridCol w="675139"/>
                <a:gridCol w="675139"/>
                <a:gridCol w="675139"/>
                <a:gridCol w="675139"/>
                <a:gridCol w="817678"/>
                <a:gridCol w="817678"/>
                <a:gridCol w="675139"/>
                <a:gridCol w="675139"/>
              </a:tblGrid>
              <a:tr h="524459">
                <a:tc rowSpan="2">
                  <a:txBody>
                    <a:bodyPr/>
                    <a:lstStyle/>
                    <a:p>
                      <a:pPr algn="ctr">
                        <a:spcAft>
                          <a:spcPts val="0"/>
                        </a:spcAft>
                      </a:pPr>
                      <a:r>
                        <a:rPr lang="en-GB" sz="1800" dirty="0">
                          <a:effectLst/>
                        </a:rPr>
                        <a:t>Activity</a:t>
                      </a:r>
                      <a:endParaRPr lang="en-GB" sz="1800" dirty="0">
                        <a:effectLst/>
                        <a:latin typeface="Times New Roman" charset="0"/>
                        <a:ea typeface="Calibri" charset="0"/>
                      </a:endParaRPr>
                    </a:p>
                  </a:txBody>
                  <a:tcPr marL="68580" marR="68580" marT="0" marB="0" anchor="ctr"/>
                </a:tc>
                <a:tc gridSpan="2">
                  <a:txBody>
                    <a:bodyPr/>
                    <a:lstStyle/>
                    <a:p>
                      <a:pPr algn="ctr">
                        <a:spcAft>
                          <a:spcPts val="0"/>
                        </a:spcAft>
                      </a:pPr>
                      <a:r>
                        <a:rPr lang="en-GB" sz="1800">
                          <a:effectLst/>
                        </a:rPr>
                        <a:t>Never</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Hardly ever</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Sometimes</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Most of the time</a:t>
                      </a:r>
                      <a:endParaRPr lang="en-GB" sz="1800">
                        <a:effectLst/>
                        <a:latin typeface="Times New Roman" charset="0"/>
                        <a:ea typeface="Calibri" charset="0"/>
                      </a:endParaRPr>
                    </a:p>
                  </a:txBody>
                  <a:tcPr marL="68580" marR="68580" marT="0" marB="0" anchor="ctr"/>
                </a:tc>
                <a:tc hMerge="1">
                  <a:txBody>
                    <a:bodyPr/>
                    <a:lstStyle/>
                    <a:p>
                      <a:endParaRPr lang="en-US"/>
                    </a:p>
                  </a:txBody>
                  <a:tcPr/>
                </a:tc>
                <a:tc gridSpan="2">
                  <a:txBody>
                    <a:bodyPr/>
                    <a:lstStyle/>
                    <a:p>
                      <a:pPr algn="ctr">
                        <a:spcAft>
                          <a:spcPts val="0"/>
                        </a:spcAft>
                      </a:pPr>
                      <a:r>
                        <a:rPr lang="en-GB" sz="1800">
                          <a:effectLst/>
                        </a:rPr>
                        <a:t>Always</a:t>
                      </a:r>
                      <a:endParaRPr lang="en-GB" sz="1800">
                        <a:effectLst/>
                        <a:latin typeface="Times New Roman" charset="0"/>
                        <a:ea typeface="Calibri" charset="0"/>
                      </a:endParaRPr>
                    </a:p>
                  </a:txBody>
                  <a:tcPr marL="68580" marR="68580" marT="0" marB="0" anchor="ctr"/>
                </a:tc>
                <a:tc hMerge="1">
                  <a:txBody>
                    <a:bodyPr/>
                    <a:lstStyle/>
                    <a:p>
                      <a:endParaRPr lang="en-US"/>
                    </a:p>
                  </a:txBody>
                  <a:tcPr/>
                </a:tc>
              </a:tr>
              <a:tr h="684875">
                <a:tc vMerge="1">
                  <a:txBody>
                    <a:bodyPr/>
                    <a:lstStyle/>
                    <a:p>
                      <a:endParaRPr lang="en-US"/>
                    </a:p>
                  </a:txBody>
                  <a:tcPr/>
                </a:tc>
                <a:tc>
                  <a:txBody>
                    <a:bodyPr/>
                    <a:lstStyle/>
                    <a:p>
                      <a:pPr algn="ctr">
                        <a:spcAft>
                          <a:spcPts val="0"/>
                        </a:spcAft>
                      </a:pPr>
                      <a:r>
                        <a:rPr lang="en-GB" sz="1400" b="1" dirty="0">
                          <a:effectLst/>
                        </a:rPr>
                        <a:t>SA</a:t>
                      </a:r>
                      <a:endParaRPr lang="en-GB" sz="1400" b="1" dirty="0">
                        <a:effectLst/>
                        <a:latin typeface="Times New Roman" charset="0"/>
                        <a:ea typeface="Calibri" charset="0"/>
                      </a:endParaRPr>
                    </a:p>
                  </a:txBody>
                  <a:tcPr marL="68580" marR="68580" marT="0" marB="0" anchor="ctr"/>
                </a:tc>
                <a:tc>
                  <a:txBody>
                    <a:bodyPr/>
                    <a:lstStyle/>
                    <a:p>
                      <a:pPr algn="ctr">
                        <a:spcAft>
                          <a:spcPts val="0"/>
                        </a:spcAft>
                      </a:pPr>
                      <a:r>
                        <a:rPr lang="en-GB" sz="1400" b="1" dirty="0">
                          <a:effectLst/>
                        </a:rPr>
                        <a:t>Kenya</a:t>
                      </a:r>
                      <a:endParaRPr lang="en-GB" sz="1400" b="1" dirty="0">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Kenya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a:effectLst/>
                        </a:rPr>
                        <a:t>SA</a:t>
                      </a:r>
                      <a:endParaRPr lang="en-GB" sz="1400" b="1">
                        <a:effectLst/>
                        <a:latin typeface="Times New Roman" charset="0"/>
                        <a:ea typeface="Calibri" charset="0"/>
                      </a:endParaRPr>
                    </a:p>
                  </a:txBody>
                  <a:tcPr marL="68580" marR="68580" marT="0" marB="0" anchor="ctr"/>
                </a:tc>
                <a:tc>
                  <a:txBody>
                    <a:bodyPr/>
                    <a:lstStyle/>
                    <a:p>
                      <a:pPr algn="ctr">
                        <a:spcAft>
                          <a:spcPts val="0"/>
                        </a:spcAft>
                      </a:pPr>
                      <a:r>
                        <a:rPr lang="en-GB" sz="1400" b="1" dirty="0">
                          <a:effectLst/>
                        </a:rPr>
                        <a:t>Kenya</a:t>
                      </a:r>
                      <a:endParaRPr lang="en-GB" sz="1400" b="1" dirty="0">
                        <a:effectLst/>
                        <a:latin typeface="Times New Roman" charset="0"/>
                        <a:ea typeface="Calibri" charset="0"/>
                      </a:endParaRPr>
                    </a:p>
                  </a:txBody>
                  <a:tcPr marL="68580" marR="68580" marT="0" marB="0" anchor="ctr"/>
                </a:tc>
              </a:tr>
              <a:tr h="524459">
                <a:tc>
                  <a:txBody>
                    <a:bodyPr/>
                    <a:lstStyle/>
                    <a:p>
                      <a:pPr algn="ctr">
                        <a:spcAft>
                          <a:spcPts val="0"/>
                        </a:spcAft>
                      </a:pPr>
                      <a:r>
                        <a:rPr lang="en-GB" sz="1800">
                          <a:effectLst/>
                        </a:rPr>
                        <a:t>Turn off device</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31%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dirty="0">
                          <a:effectLst/>
                        </a:rPr>
                        <a:t>32%</a:t>
                      </a:r>
                      <a:endParaRPr lang="en-GB" sz="1800" dirty="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a:t>
                      </a:r>
                      <a:endParaRPr lang="en-GB" sz="1800">
                        <a:effectLst/>
                        <a:latin typeface="Times New Roman" charset="0"/>
                        <a:ea typeface="Calibri" charset="0"/>
                      </a:endParaRPr>
                    </a:p>
                  </a:txBody>
                  <a:tcPr marL="68580" marR="68580" marT="0" marB="0" anchor="ctr"/>
                </a:tc>
              </a:tr>
              <a:tr h="684875">
                <a:tc>
                  <a:txBody>
                    <a:bodyPr/>
                    <a:lstStyle/>
                    <a:p>
                      <a:pPr algn="ctr">
                        <a:spcAft>
                          <a:spcPts val="0"/>
                        </a:spcAft>
                      </a:pPr>
                      <a:r>
                        <a:rPr lang="en-GB" sz="1800">
                          <a:effectLst/>
                        </a:rPr>
                        <a:t>Turn off mobile data</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18%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43%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8%</a:t>
                      </a:r>
                      <a:endParaRPr lang="en-GB" sz="1800">
                        <a:effectLst/>
                        <a:latin typeface="Times New Roman" charset="0"/>
                        <a:ea typeface="Calibri" charset="0"/>
                      </a:endParaRPr>
                    </a:p>
                  </a:txBody>
                  <a:tcPr marL="68580" marR="68580" marT="0" marB="0" anchor="ctr"/>
                </a:tc>
              </a:tr>
              <a:tr h="786689">
                <a:tc>
                  <a:txBody>
                    <a:bodyPr/>
                    <a:lstStyle/>
                    <a:p>
                      <a:pPr algn="ctr">
                        <a:spcAft>
                          <a:spcPts val="0"/>
                        </a:spcAft>
                      </a:pPr>
                      <a:r>
                        <a:rPr lang="en-GB" sz="1800">
                          <a:effectLst/>
                        </a:rPr>
                        <a:t>Close inactive applications</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24%</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33%</a:t>
                      </a:r>
                      <a:endParaRPr lang="en-GB" sz="1800">
                        <a:effectLst/>
                        <a:latin typeface="Times New Roman" charset="0"/>
                        <a:ea typeface="Calibri" charset="0"/>
                      </a:endParaRPr>
                    </a:p>
                  </a:txBody>
                  <a:tcPr marL="68580" marR="68580" marT="0" marB="0" anchor="ctr"/>
                </a:tc>
              </a:tr>
              <a:tr h="1027314">
                <a:tc>
                  <a:txBody>
                    <a:bodyPr/>
                    <a:lstStyle/>
                    <a:p>
                      <a:pPr algn="ctr">
                        <a:spcAft>
                          <a:spcPts val="0"/>
                        </a:spcAft>
                      </a:pPr>
                      <a:r>
                        <a:rPr lang="en-GB" sz="1800">
                          <a:effectLst/>
                        </a:rPr>
                        <a:t>Avoid high data applications</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7%</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13%</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34%</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29%</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26%</a:t>
                      </a:r>
                      <a:endParaRPr lang="en-GB" sz="1800">
                        <a:effectLst/>
                        <a:latin typeface="Times New Roman" charset="0"/>
                        <a:ea typeface="Calibri" charset="0"/>
                      </a:endParaRPr>
                    </a:p>
                  </a:txBody>
                  <a:tcPr marL="68580" marR="68580" marT="0" marB="0" anchor="ctr"/>
                </a:tc>
              </a:tr>
              <a:tr h="684875">
                <a:tc>
                  <a:txBody>
                    <a:bodyPr/>
                    <a:lstStyle/>
                    <a:p>
                      <a:pPr algn="ctr">
                        <a:spcAft>
                          <a:spcPts val="0"/>
                        </a:spcAft>
                      </a:pPr>
                      <a:r>
                        <a:rPr lang="en-GB" sz="1800">
                          <a:effectLst/>
                        </a:rPr>
                        <a:t>Track data usage</a:t>
                      </a:r>
                      <a:endParaRPr lang="en-GB" sz="1800">
                        <a:effectLst/>
                        <a:latin typeface="Times New Roman" charset="0"/>
                        <a:ea typeface="Calibri" charset="0"/>
                      </a:endParaRPr>
                    </a:p>
                  </a:txBody>
                  <a:tcPr marL="68580" marR="68580" marT="0" marB="0"/>
                </a:tc>
                <a:tc>
                  <a:txBody>
                    <a:bodyPr/>
                    <a:lstStyle/>
                    <a:p>
                      <a:pPr algn="ctr">
                        <a:spcAft>
                          <a:spcPts val="0"/>
                        </a:spcAft>
                      </a:pPr>
                      <a:r>
                        <a:rPr lang="en-GB" sz="1800">
                          <a:effectLst/>
                        </a:rPr>
                        <a:t>20%</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28%</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36%</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21%</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12%</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a:effectLst/>
                        </a:rPr>
                        <a:t>15%</a:t>
                      </a:r>
                      <a:endParaRPr lang="en-GB" sz="1800">
                        <a:effectLst/>
                        <a:latin typeface="Times New Roman" charset="0"/>
                        <a:ea typeface="Calibri" charset="0"/>
                      </a:endParaRPr>
                    </a:p>
                  </a:txBody>
                  <a:tcPr marL="68580" marR="68580" marT="0" marB="0" anchor="ctr"/>
                </a:tc>
                <a:tc>
                  <a:txBody>
                    <a:bodyPr/>
                    <a:lstStyle/>
                    <a:p>
                      <a:pPr algn="ctr">
                        <a:spcAft>
                          <a:spcPts val="0"/>
                        </a:spcAft>
                      </a:pPr>
                      <a:r>
                        <a:rPr lang="en-GB" sz="1800" dirty="0">
                          <a:effectLst/>
                        </a:rPr>
                        <a:t>18%</a:t>
                      </a:r>
                      <a:endParaRPr lang="en-GB" sz="1800" dirty="0">
                        <a:effectLst/>
                        <a:latin typeface="Times New Roman" charset="0"/>
                        <a:ea typeface="Calibri" charset="0"/>
                      </a:endParaRPr>
                    </a:p>
                  </a:txBody>
                  <a:tcPr marL="68580" marR="68580" marT="0" marB="0" anchor="ctr"/>
                </a:tc>
              </a:tr>
            </a:tbl>
          </a:graphicData>
        </a:graphic>
      </p:graphicFrame>
      <p:sp>
        <p:nvSpPr>
          <p:cNvPr id="5" name="Slide Number Placeholder 4"/>
          <p:cNvSpPr>
            <a:spLocks noGrp="1"/>
          </p:cNvSpPr>
          <p:nvPr>
            <p:ph type="sldNum" sz="quarter" idx="12"/>
          </p:nvPr>
        </p:nvSpPr>
        <p:spPr/>
        <p:txBody>
          <a:bodyPr/>
          <a:lstStyle/>
          <a:p>
            <a:fld id="{F40691A6-364C-6A41-A7DA-441AB331458C}" type="slidenum">
              <a:rPr lang="en-US" smtClean="0"/>
              <a:t>27</a:t>
            </a:fld>
            <a:endParaRPr lang="en-US"/>
          </a:p>
        </p:txBody>
      </p:sp>
    </p:spTree>
    <p:extLst>
      <p:ext uri="{BB962C8B-B14F-4D97-AF65-F5344CB8AC3E}">
        <p14:creationId xmlns:p14="http://schemas.microsoft.com/office/powerpoint/2010/main" val="400126079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752820" cy="1339850"/>
          </a:xfrm>
        </p:spPr>
        <p:txBody>
          <a:bodyPr>
            <a:normAutofit/>
          </a:bodyPr>
          <a:lstStyle/>
          <a:p>
            <a:r>
              <a:rPr lang="en-US" sz="3300" dirty="0" smtClean="0"/>
              <a:t>Why Do People Use Zero-Rated Services?</a:t>
            </a:r>
            <a:endParaRPr lang="en-US" sz="3300" dirty="0"/>
          </a:p>
        </p:txBody>
      </p:sp>
      <p:pic>
        <p:nvPicPr>
          <p:cNvPr id="5" name="Picture 4"/>
          <p:cNvPicPr/>
          <p:nvPr/>
        </p:nvPicPr>
        <p:blipFill>
          <a:blip r:embed="rId3"/>
          <a:stretch>
            <a:fillRect/>
          </a:stretch>
        </p:blipFill>
        <p:spPr>
          <a:xfrm>
            <a:off x="254000" y="1584009"/>
            <a:ext cx="8619067" cy="5043804"/>
          </a:xfrm>
          <a:prstGeom prst="rect">
            <a:avLst/>
          </a:prstGeom>
        </p:spPr>
      </p:pic>
      <p:sp>
        <p:nvSpPr>
          <p:cNvPr id="3" name="Slide Number Placeholder 2"/>
          <p:cNvSpPr>
            <a:spLocks noGrp="1"/>
          </p:cNvSpPr>
          <p:nvPr>
            <p:ph type="sldNum" sz="quarter" idx="12"/>
          </p:nvPr>
        </p:nvSpPr>
        <p:spPr/>
        <p:txBody>
          <a:bodyPr/>
          <a:lstStyle/>
          <a:p>
            <a:fld id="{F40691A6-364C-6A41-A7DA-441AB331458C}" type="slidenum">
              <a:rPr lang="en-US" smtClean="0"/>
              <a:t>28</a:t>
            </a:fld>
            <a:endParaRPr lang="en-US"/>
          </a:p>
        </p:txBody>
      </p:sp>
    </p:spTree>
    <p:extLst>
      <p:ext uri="{BB962C8B-B14F-4D97-AF65-F5344CB8AC3E}">
        <p14:creationId xmlns:p14="http://schemas.microsoft.com/office/powerpoint/2010/main" val="246384660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4158"/>
            <a:ext cx="7752820" cy="1339850"/>
          </a:xfrm>
        </p:spPr>
        <p:txBody>
          <a:bodyPr>
            <a:normAutofit/>
          </a:bodyPr>
          <a:lstStyle/>
          <a:p>
            <a:r>
              <a:rPr lang="en-US" sz="3800" dirty="0" smtClean="0"/>
              <a:t>Why Do People Venture Beyond Zero-Rated Services?</a:t>
            </a:r>
            <a:endParaRPr lang="en-US" sz="3300" dirty="0"/>
          </a:p>
        </p:txBody>
      </p:sp>
      <p:pic>
        <p:nvPicPr>
          <p:cNvPr id="6" name="Picture 5"/>
          <p:cNvPicPr/>
          <p:nvPr/>
        </p:nvPicPr>
        <p:blipFill>
          <a:blip r:embed="rId3"/>
          <a:stretch>
            <a:fillRect/>
          </a:stretch>
        </p:blipFill>
        <p:spPr>
          <a:xfrm>
            <a:off x="287867" y="1584008"/>
            <a:ext cx="8619065" cy="5043805"/>
          </a:xfrm>
          <a:prstGeom prst="rect">
            <a:avLst/>
          </a:prstGeom>
        </p:spPr>
      </p:pic>
      <p:sp>
        <p:nvSpPr>
          <p:cNvPr id="5" name="Content Placeholder 3"/>
          <p:cNvSpPr>
            <a:spLocks noGrp="1"/>
          </p:cNvSpPr>
          <p:nvPr>
            <p:ph idx="1"/>
          </p:nvPr>
        </p:nvSpPr>
        <p:spPr>
          <a:xfrm>
            <a:off x="724945" y="1800583"/>
            <a:ext cx="8229600" cy="753724"/>
          </a:xfrm>
          <a:solidFill>
            <a:schemeClr val="accent1">
              <a:lumMod val="20000"/>
              <a:lumOff val="80000"/>
            </a:schemeClr>
          </a:solidFill>
        </p:spPr>
        <p:txBody>
          <a:bodyPr>
            <a:normAutofit fontScale="85000" lnSpcReduction="20000"/>
          </a:bodyPr>
          <a:lstStyle/>
          <a:p>
            <a:pPr marL="0" indent="0" algn="ctr">
              <a:buNone/>
            </a:pPr>
            <a:r>
              <a:rPr lang="en-US" dirty="0" smtClean="0"/>
              <a:t>65% in Kenya and 57% in South Africa preferred to use a non-zero-rated application with full functionality.</a:t>
            </a:r>
            <a:endParaRPr lang="en-US" dirty="0"/>
          </a:p>
        </p:txBody>
      </p:sp>
      <p:sp>
        <p:nvSpPr>
          <p:cNvPr id="3" name="Slide Number Placeholder 2"/>
          <p:cNvSpPr>
            <a:spLocks noGrp="1"/>
          </p:cNvSpPr>
          <p:nvPr>
            <p:ph type="sldNum" sz="quarter" idx="12"/>
          </p:nvPr>
        </p:nvSpPr>
        <p:spPr/>
        <p:txBody>
          <a:bodyPr/>
          <a:lstStyle/>
          <a:p>
            <a:fld id="{F40691A6-364C-6A41-A7DA-441AB331458C}" type="slidenum">
              <a:rPr lang="en-US" smtClean="0"/>
              <a:t>29</a:t>
            </a:fld>
            <a:endParaRPr lang="en-US"/>
          </a:p>
        </p:txBody>
      </p:sp>
    </p:spTree>
    <p:extLst>
      <p:ext uri="{BB962C8B-B14F-4D97-AF65-F5344CB8AC3E}">
        <p14:creationId xmlns:p14="http://schemas.microsoft.com/office/powerpoint/2010/main" val="4151793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Congestion at Home</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3</a:t>
            </a:fld>
            <a:endParaRPr lang="en"/>
          </a:p>
        </p:txBody>
      </p:sp>
      <p:pic>
        <p:nvPicPr>
          <p:cNvPr id="5" name="Picture 4"/>
          <p:cNvPicPr>
            <a:picLocks noChangeAspect="1"/>
          </p:cNvPicPr>
          <p:nvPr/>
        </p:nvPicPr>
        <p:blipFill>
          <a:blip r:embed="rId2"/>
          <a:stretch>
            <a:fillRect/>
          </a:stretch>
        </p:blipFill>
        <p:spPr>
          <a:xfrm>
            <a:off x="973667" y="2229428"/>
            <a:ext cx="7224889" cy="4045432"/>
          </a:xfrm>
          <a:prstGeom prst="rect">
            <a:avLst/>
          </a:prstGeom>
        </p:spPr>
      </p:pic>
    </p:spTree>
    <p:extLst>
      <p:ext uri="{BB962C8B-B14F-4D97-AF65-F5344CB8AC3E}">
        <p14:creationId xmlns:p14="http://schemas.microsoft.com/office/powerpoint/2010/main" val="1319131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for Follow-Up Studies</a:t>
            </a:r>
            <a:endParaRPr lang="en-US" dirty="0"/>
          </a:p>
        </p:txBody>
      </p:sp>
      <p:sp>
        <p:nvSpPr>
          <p:cNvPr id="3" name="Content Placeholder 2"/>
          <p:cNvSpPr>
            <a:spLocks noGrp="1"/>
          </p:cNvSpPr>
          <p:nvPr>
            <p:ph idx="1"/>
          </p:nvPr>
        </p:nvSpPr>
        <p:spPr/>
        <p:txBody>
          <a:bodyPr/>
          <a:lstStyle/>
          <a:p>
            <a:r>
              <a:rPr lang="en-US" dirty="0" smtClean="0"/>
              <a:t>Use of free Wi-Fi access points around the country (vs. cellular)</a:t>
            </a:r>
          </a:p>
          <a:p>
            <a:endParaRPr lang="en-US" dirty="0"/>
          </a:p>
          <a:p>
            <a:r>
              <a:rPr lang="en-US" dirty="0" smtClean="0"/>
              <a:t>Study of more promotions and zero-rated services</a:t>
            </a:r>
          </a:p>
          <a:p>
            <a:endParaRPr lang="en-US" dirty="0"/>
          </a:p>
          <a:p>
            <a:r>
              <a:rPr lang="en-US" dirty="0" smtClean="0"/>
              <a:t>Correlation of usage with pricing data</a:t>
            </a:r>
            <a:endParaRPr lang="en-US" dirty="0"/>
          </a:p>
        </p:txBody>
      </p:sp>
      <p:sp>
        <p:nvSpPr>
          <p:cNvPr id="4" name="Slide Number Placeholder 3"/>
          <p:cNvSpPr>
            <a:spLocks noGrp="1"/>
          </p:cNvSpPr>
          <p:nvPr>
            <p:ph type="sldNum" sz="quarter" idx="12"/>
          </p:nvPr>
        </p:nvSpPr>
        <p:spPr/>
        <p:txBody>
          <a:bodyPr/>
          <a:lstStyle/>
          <a:p>
            <a:fld id="{F40691A6-364C-6A41-A7DA-441AB331458C}" type="slidenum">
              <a:rPr lang="en-US" smtClean="0"/>
              <a:t>30</a:t>
            </a:fld>
            <a:endParaRPr lang="en-US"/>
          </a:p>
        </p:txBody>
      </p:sp>
    </p:spTree>
    <p:extLst>
      <p:ext uri="{BB962C8B-B14F-4D97-AF65-F5344CB8AC3E}">
        <p14:creationId xmlns:p14="http://schemas.microsoft.com/office/powerpoint/2010/main" val="29482152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29564"/>
            <a:ext cx="8229600" cy="1143000"/>
          </a:xfrm>
        </p:spPr>
        <p:txBody>
          <a:bodyPr/>
          <a:lstStyle/>
          <a:p>
            <a:r>
              <a:rPr lang="en-US" dirty="0" smtClean="0"/>
              <a:t>Summary of Findings</a:t>
            </a:r>
            <a:endParaRPr lang="en-US" dirty="0"/>
          </a:p>
        </p:txBody>
      </p:sp>
      <p:sp>
        <p:nvSpPr>
          <p:cNvPr id="4" name="Content Placeholder 3"/>
          <p:cNvSpPr>
            <a:spLocks noGrp="1"/>
          </p:cNvSpPr>
          <p:nvPr>
            <p:ph idx="1"/>
          </p:nvPr>
        </p:nvSpPr>
        <p:spPr>
          <a:xfrm>
            <a:off x="273691" y="1640402"/>
            <a:ext cx="8540724" cy="4525963"/>
          </a:xfrm>
        </p:spPr>
        <p:txBody>
          <a:bodyPr>
            <a:noAutofit/>
          </a:bodyPr>
          <a:lstStyle/>
          <a:p>
            <a:pPr marL="285750" indent="-285750">
              <a:lnSpc>
                <a:spcPct val="70000"/>
              </a:lnSpc>
              <a:spcBef>
                <a:spcPts val="2000"/>
              </a:spcBef>
            </a:pPr>
            <a:r>
              <a:rPr lang="en-US" dirty="0"/>
              <a:t>Users in the United States </a:t>
            </a:r>
            <a:r>
              <a:rPr lang="en-US" b="1" dirty="0">
                <a:solidFill>
                  <a:schemeClr val="accent2"/>
                </a:solidFill>
              </a:rPr>
              <a:t>have higher mobile usage than South African users</a:t>
            </a:r>
            <a:r>
              <a:rPr lang="en-US" dirty="0"/>
              <a:t>, both overall and on cellular data networks.</a:t>
            </a:r>
            <a:r>
              <a:rPr lang="en-US" dirty="0" smtClean="0">
                <a:effectLst/>
              </a:rPr>
              <a:t> </a:t>
            </a:r>
          </a:p>
          <a:p>
            <a:pPr marL="285750" indent="-285750">
              <a:lnSpc>
                <a:spcPct val="70000"/>
              </a:lnSpc>
              <a:spcBef>
                <a:spcPts val="2000"/>
              </a:spcBef>
            </a:pPr>
            <a:r>
              <a:rPr lang="en-US" dirty="0"/>
              <a:t>Mobile data </a:t>
            </a:r>
            <a:r>
              <a:rPr lang="en-US" b="1" dirty="0">
                <a:solidFill>
                  <a:srgbClr val="C0504D"/>
                </a:solidFill>
              </a:rPr>
              <a:t>usage of zero-rated applications increases during promotional periods</a:t>
            </a:r>
            <a:r>
              <a:rPr lang="en-US" dirty="0"/>
              <a:t>, though the increased usage does not appear to persist indefinitely.</a:t>
            </a:r>
            <a:r>
              <a:rPr lang="en-US" dirty="0" smtClean="0">
                <a:effectLst/>
              </a:rPr>
              <a:t> </a:t>
            </a:r>
          </a:p>
          <a:p>
            <a:pPr marL="285750" indent="-285750">
              <a:lnSpc>
                <a:spcPct val="70000"/>
              </a:lnSpc>
              <a:spcBef>
                <a:spcPts val="2000"/>
              </a:spcBef>
            </a:pPr>
            <a:r>
              <a:rPr lang="en-US" dirty="0"/>
              <a:t>Current users of zero-rated services </a:t>
            </a:r>
            <a:r>
              <a:rPr lang="en-US" b="1" dirty="0" smtClean="0">
                <a:solidFill>
                  <a:srgbClr val="C0504D"/>
                </a:solidFill>
              </a:rPr>
              <a:t>prefer </a:t>
            </a:r>
            <a:r>
              <a:rPr lang="en-US" b="1" dirty="0">
                <a:solidFill>
                  <a:srgbClr val="C0504D"/>
                </a:solidFill>
              </a:rPr>
              <a:t>full-featured applications on a paid plan </a:t>
            </a:r>
            <a:r>
              <a:rPr lang="en-US" dirty="0" smtClean="0"/>
              <a:t>over limited</a:t>
            </a:r>
            <a:r>
              <a:rPr lang="en-US" dirty="0"/>
              <a:t>-service applications on a zero-rated </a:t>
            </a:r>
            <a:r>
              <a:rPr lang="en-US" dirty="0" smtClean="0"/>
              <a:t>plan</a:t>
            </a:r>
            <a:r>
              <a:rPr lang="en-US" dirty="0"/>
              <a:t>.</a:t>
            </a:r>
            <a:endParaRPr lang="en-GB" dirty="0" smtClean="0"/>
          </a:p>
        </p:txBody>
      </p:sp>
      <p:sp>
        <p:nvSpPr>
          <p:cNvPr id="6" name="Slide Number Placeholder 5"/>
          <p:cNvSpPr>
            <a:spLocks noGrp="1"/>
          </p:cNvSpPr>
          <p:nvPr>
            <p:ph type="sldNum" sz="quarter" idx="12"/>
          </p:nvPr>
        </p:nvSpPr>
        <p:spPr/>
        <p:txBody>
          <a:bodyPr/>
          <a:lstStyle/>
          <a:p>
            <a:fld id="{F40691A6-364C-6A41-A7DA-441AB331458C}" type="slidenum">
              <a:rPr lang="en-US" smtClean="0"/>
              <a:t>31</a:t>
            </a:fld>
            <a:endParaRPr lang="en-US"/>
          </a:p>
        </p:txBody>
      </p:sp>
    </p:spTree>
    <p:extLst>
      <p:ext uri="{BB962C8B-B14F-4D97-AF65-F5344CB8AC3E}">
        <p14:creationId xmlns:p14="http://schemas.microsoft.com/office/powerpoint/2010/main" val="412192420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Recommendations</a:t>
            </a:r>
            <a:endParaRPr lang="en-US" dirty="0"/>
          </a:p>
        </p:txBody>
      </p:sp>
      <p:sp>
        <p:nvSpPr>
          <p:cNvPr id="3" name="Content Placeholder 2"/>
          <p:cNvSpPr>
            <a:spLocks noGrp="1"/>
          </p:cNvSpPr>
          <p:nvPr>
            <p:ph idx="1"/>
          </p:nvPr>
        </p:nvSpPr>
        <p:spPr/>
        <p:txBody>
          <a:bodyPr>
            <a:normAutofit fontScale="85000" lnSpcReduction="10000"/>
          </a:bodyPr>
          <a:lstStyle/>
          <a:p>
            <a:pPr lvl="0"/>
            <a:r>
              <a:rPr lang="en-US" dirty="0"/>
              <a:t>South African users rely relatively more in Wi-Fi than on (more expensive) cellular data, suggesting that </a:t>
            </a:r>
            <a:r>
              <a:rPr lang="en-US" i="1" dirty="0"/>
              <a:t>investments in public Wi-Fi hotspots may be effective for increasing access and usage, particularly among low-income users</a:t>
            </a:r>
            <a:r>
              <a:rPr lang="en-US" dirty="0"/>
              <a:t>.</a:t>
            </a:r>
          </a:p>
          <a:p>
            <a:pPr lvl="0"/>
            <a:r>
              <a:rPr lang="en-US" dirty="0"/>
              <a:t>Many users of zero-rated services in South Africa and Kenya rely on zero-rated services as a data conservation mechanism, as opposed to a sole mechanism for access, suggesting that </a:t>
            </a:r>
            <a:r>
              <a:rPr lang="en-US" i="1" dirty="0"/>
              <a:t>zero-rating should be encouraged as a mechanism for increasing affordable access, not necessarily viewed as a barrier</a:t>
            </a:r>
            <a:r>
              <a:rPr lang="en-US" dirty="0"/>
              <a:t>.</a:t>
            </a:r>
          </a:p>
          <a:p>
            <a:endParaRPr lang="en-US" dirty="0"/>
          </a:p>
        </p:txBody>
      </p:sp>
      <p:sp>
        <p:nvSpPr>
          <p:cNvPr id="4" name="Slide Number Placeholder 3"/>
          <p:cNvSpPr>
            <a:spLocks noGrp="1"/>
          </p:cNvSpPr>
          <p:nvPr>
            <p:ph type="sldNum" sz="quarter" idx="12"/>
          </p:nvPr>
        </p:nvSpPr>
        <p:spPr/>
        <p:txBody>
          <a:bodyPr/>
          <a:lstStyle/>
          <a:p>
            <a:fld id="{F40691A6-364C-6A41-A7DA-441AB331458C}" type="slidenum">
              <a:rPr lang="en-US" smtClean="0"/>
              <a:t>32</a:t>
            </a:fld>
            <a:endParaRPr lang="en-US"/>
          </a:p>
        </p:txBody>
      </p:sp>
    </p:spTree>
    <p:extLst>
      <p:ext uri="{BB962C8B-B14F-4D97-AF65-F5344CB8AC3E}">
        <p14:creationId xmlns:p14="http://schemas.microsoft.com/office/powerpoint/2010/main" val="65231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Another View: Across a Transit Provider</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4</a:t>
            </a:fld>
            <a:endParaRPr lang="en"/>
          </a:p>
        </p:txBody>
      </p:sp>
      <p:pic>
        <p:nvPicPr>
          <p:cNvPr id="4" name="Picture 3"/>
          <p:cNvPicPr>
            <a:picLocks noChangeAspect="1"/>
          </p:cNvPicPr>
          <p:nvPr/>
        </p:nvPicPr>
        <p:blipFill>
          <a:blip r:embed="rId2"/>
          <a:stretch>
            <a:fillRect/>
          </a:stretch>
        </p:blipFill>
        <p:spPr>
          <a:xfrm>
            <a:off x="841455" y="1439445"/>
            <a:ext cx="7390970" cy="5302977"/>
          </a:xfrm>
          <a:prstGeom prst="rect">
            <a:avLst/>
          </a:prstGeom>
        </p:spPr>
      </p:pic>
    </p:spTree>
    <p:extLst>
      <p:ext uri="{BB962C8B-B14F-4D97-AF65-F5344CB8AC3E}">
        <p14:creationId xmlns:p14="http://schemas.microsoft.com/office/powerpoint/2010/main" val="169131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So… Was Comcast “Blocking” Netflix?</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5</a:t>
            </a:fld>
            <a:endParaRPr lang="en"/>
          </a:p>
        </p:txBody>
      </p:sp>
      <p:pic>
        <p:nvPicPr>
          <p:cNvPr id="6" name="Picture 5"/>
          <p:cNvPicPr>
            <a:picLocks noChangeAspect="1"/>
          </p:cNvPicPr>
          <p:nvPr/>
        </p:nvPicPr>
        <p:blipFill>
          <a:blip r:embed="rId2"/>
          <a:stretch>
            <a:fillRect/>
          </a:stretch>
        </p:blipFill>
        <p:spPr>
          <a:xfrm>
            <a:off x="1394633" y="1726662"/>
            <a:ext cx="6339152" cy="4370117"/>
          </a:xfrm>
          <a:prstGeom prst="rect">
            <a:avLst/>
          </a:prstGeom>
        </p:spPr>
      </p:pic>
    </p:spTree>
    <p:extLst>
      <p:ext uri="{BB962C8B-B14F-4D97-AF65-F5344CB8AC3E}">
        <p14:creationId xmlns:p14="http://schemas.microsoft.com/office/powerpoint/2010/main" val="2490418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Causing This?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pic>
        <p:nvPicPr>
          <p:cNvPr id="4" name="Picture 3"/>
          <p:cNvPicPr>
            <a:picLocks noChangeAspect="1"/>
          </p:cNvPicPr>
          <p:nvPr/>
        </p:nvPicPr>
        <p:blipFill>
          <a:blip r:embed="rId2"/>
          <a:stretch>
            <a:fillRect/>
          </a:stretch>
        </p:blipFill>
        <p:spPr>
          <a:xfrm>
            <a:off x="1278961" y="1951501"/>
            <a:ext cx="6477000" cy="3623733"/>
          </a:xfrm>
          <a:prstGeom prst="rect">
            <a:avLst/>
          </a:prstGeom>
        </p:spPr>
      </p:pic>
    </p:spTree>
    <p:extLst>
      <p:ext uri="{BB962C8B-B14F-4D97-AF65-F5344CB8AC3E}">
        <p14:creationId xmlns:p14="http://schemas.microsoft.com/office/powerpoint/2010/main" val="2498089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Sides…</a:t>
            </a:r>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sp>
        <p:nvSpPr>
          <p:cNvPr id="4" name="Rectangle 3"/>
          <p:cNvSpPr/>
          <p:nvPr/>
        </p:nvSpPr>
        <p:spPr>
          <a:xfrm>
            <a:off x="441179" y="2122513"/>
            <a:ext cx="8391121" cy="2862323"/>
          </a:xfrm>
          <a:prstGeom prst="rect">
            <a:avLst/>
          </a:prstGeom>
        </p:spPr>
        <p:txBody>
          <a:bodyPr wrap="square">
            <a:spAutoFit/>
          </a:bodyPr>
          <a:lstStyle/>
          <a:p>
            <a:pPr marL="285750" indent="-285750">
              <a:buFont typeface="Arial"/>
              <a:buChar char="•"/>
            </a:pPr>
            <a:r>
              <a:rPr lang="en-US" dirty="0"/>
              <a:t>Netflix asserts that, by paying their transit providers, they have already paid for access to Comcast’s consumers (the “eyeballs”), and that it is the responsibility of Comcast and their transit providers to ensure that these links are provisioned well enough to avoid congestion. The filings assert that Comcast “let the links congest” (effectively, by not paying for upgrades to these links).  </a:t>
            </a:r>
            <a:endParaRPr lang="en-US" dirty="0" smtClean="0"/>
          </a:p>
          <a:p>
            <a:pPr marL="285750" indent="-285750">
              <a:buFont typeface="Arial"/>
              <a:buChar char="•"/>
            </a:pPr>
            <a:endParaRPr lang="en-US" dirty="0"/>
          </a:p>
          <a:p>
            <a:pPr marL="285750" indent="-285750">
              <a:buFont typeface="Arial"/>
              <a:buChar char="•"/>
            </a:pPr>
            <a:endParaRPr lang="en-US" dirty="0"/>
          </a:p>
          <a:p>
            <a:pPr marL="285750" indent="-285750">
              <a:buFont typeface="Arial"/>
              <a:buChar char="•"/>
            </a:pPr>
            <a:r>
              <a:rPr lang="en-US" dirty="0"/>
              <a:t>Comcast, on the other hand, asserts that Netflix has enough traffic to congest any link they please, at any time, as well as the flexibility to choose which transit provider they use to reach Comcast.  </a:t>
            </a:r>
          </a:p>
        </p:txBody>
      </p:sp>
    </p:spTree>
    <p:extLst>
      <p:ext uri="{BB962C8B-B14F-4D97-AF65-F5344CB8AC3E}">
        <p14:creationId xmlns:p14="http://schemas.microsoft.com/office/powerpoint/2010/main" val="67278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Peering Playbook</a:t>
            </a:r>
            <a:endParaRPr lang="en-US" dirty="0"/>
          </a:p>
        </p:txBody>
      </p:sp>
      <p:sp>
        <p:nvSpPr>
          <p:cNvPr id="4" name="Text Placeholder 3"/>
          <p:cNvSpPr>
            <a:spLocks noGrp="1"/>
          </p:cNvSpPr>
          <p:nvPr>
            <p:ph type="body" idx="1"/>
          </p:nvPr>
        </p:nvSpPr>
        <p:spPr>
          <a:xfrm>
            <a:off x="311701" y="1536633"/>
            <a:ext cx="8520599" cy="2452720"/>
          </a:xfrm>
        </p:spPr>
        <p:txBody>
          <a:bodyPr>
            <a:normAutofit fontScale="77500" lnSpcReduction="20000"/>
          </a:bodyPr>
          <a:lstStyle/>
          <a:p>
            <a:r>
              <a:rPr lang="en-US" dirty="0"/>
              <a:t>“One of the more devious of all the </a:t>
            </a:r>
            <a:r>
              <a:rPr lang="en-US" dirty="0" smtClean="0"/>
              <a:t>tactics presented </a:t>
            </a:r>
            <a:r>
              <a:rPr lang="en-US" dirty="0"/>
              <a:t>is the Traffic Manipulation Tactic. </a:t>
            </a:r>
            <a:r>
              <a:rPr lang="en-US" dirty="0" smtClean="0"/>
              <a:t>To understand </a:t>
            </a:r>
            <a:r>
              <a:rPr lang="en-US" dirty="0"/>
              <a:t>this tactic you must recognize that </a:t>
            </a:r>
            <a:r>
              <a:rPr lang="en-US" dirty="0" smtClean="0"/>
              <a:t>the nature </a:t>
            </a:r>
            <a:r>
              <a:rPr lang="en-US" dirty="0"/>
              <a:t>of web traffic is asymmetric, that is, </a:t>
            </a:r>
            <a:r>
              <a:rPr lang="en-US" dirty="0" smtClean="0"/>
              <a:t>small requests </a:t>
            </a:r>
            <a:r>
              <a:rPr lang="en-US" dirty="0"/>
              <a:t>result in large responses. The </a:t>
            </a:r>
            <a:r>
              <a:rPr lang="en-US" dirty="0" smtClean="0"/>
              <a:t>Content </a:t>
            </a:r>
            <a:r>
              <a:rPr lang="en-US" dirty="0" err="1" smtClean="0"/>
              <a:t>hosters</a:t>
            </a:r>
            <a:r>
              <a:rPr lang="en-US" dirty="0" smtClean="0"/>
              <a:t> </a:t>
            </a:r>
            <a:r>
              <a:rPr lang="en-US" dirty="0"/>
              <a:t>therefore decide which of potentially </a:t>
            </a:r>
            <a:r>
              <a:rPr lang="en-US" dirty="0" smtClean="0"/>
              <a:t>many paths </a:t>
            </a:r>
            <a:r>
              <a:rPr lang="en-US" dirty="0"/>
              <a:t>this relatively large proportion of traffic </a:t>
            </a:r>
            <a:r>
              <a:rPr lang="en-US" dirty="0" smtClean="0"/>
              <a:t>will flow</a:t>
            </a:r>
            <a:r>
              <a:rPr lang="en-US" dirty="0"/>
              <a:t>.</a:t>
            </a:r>
          </a:p>
          <a:p>
            <a:endParaRPr lang="en-US"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8</a:t>
            </a:fld>
            <a:endParaRPr lang="en"/>
          </a:p>
        </p:txBody>
      </p:sp>
      <p:pic>
        <p:nvPicPr>
          <p:cNvPr id="5" name="Picture 4"/>
          <p:cNvPicPr>
            <a:picLocks noChangeAspect="1"/>
          </p:cNvPicPr>
          <p:nvPr/>
        </p:nvPicPr>
        <p:blipFill>
          <a:blip r:embed="rId2"/>
          <a:stretch>
            <a:fillRect/>
          </a:stretch>
        </p:blipFill>
        <p:spPr>
          <a:xfrm>
            <a:off x="1539152" y="3989353"/>
            <a:ext cx="1531484" cy="2632551"/>
          </a:xfrm>
          <a:prstGeom prst="rect">
            <a:avLst/>
          </a:prstGeom>
        </p:spPr>
      </p:pic>
      <p:pic>
        <p:nvPicPr>
          <p:cNvPr id="6" name="Picture 5"/>
          <p:cNvPicPr>
            <a:picLocks noChangeAspect="1"/>
          </p:cNvPicPr>
          <p:nvPr/>
        </p:nvPicPr>
        <p:blipFill>
          <a:blip r:embed="rId3"/>
          <a:stretch>
            <a:fillRect/>
          </a:stretch>
        </p:blipFill>
        <p:spPr>
          <a:xfrm>
            <a:off x="5276382" y="3890704"/>
            <a:ext cx="1579915" cy="2967296"/>
          </a:xfrm>
          <a:prstGeom prst="rect">
            <a:avLst/>
          </a:prstGeom>
        </p:spPr>
      </p:pic>
    </p:spTree>
    <p:extLst>
      <p:ext uri="{BB962C8B-B14F-4D97-AF65-F5344CB8AC3E}">
        <p14:creationId xmlns:p14="http://schemas.microsoft.com/office/powerpoint/2010/main" val="232523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Where the Congestion Occurs Depends on the Link</a:t>
            </a:r>
            <a:endParaRPr lang="en-US"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9</a:t>
            </a:fld>
            <a:endParaRPr lang="en"/>
          </a:p>
        </p:txBody>
      </p:sp>
      <p:pic>
        <p:nvPicPr>
          <p:cNvPr id="3" name="Picture 2"/>
          <p:cNvPicPr>
            <a:picLocks noChangeAspect="1"/>
          </p:cNvPicPr>
          <p:nvPr/>
        </p:nvPicPr>
        <p:blipFill>
          <a:blip r:embed="rId2"/>
          <a:stretch>
            <a:fillRect/>
          </a:stretch>
        </p:blipFill>
        <p:spPr>
          <a:xfrm>
            <a:off x="1396321" y="1356965"/>
            <a:ext cx="5167805" cy="5425419"/>
          </a:xfrm>
          <a:prstGeom prst="rect">
            <a:avLst/>
          </a:prstGeom>
        </p:spPr>
      </p:pic>
    </p:spTree>
    <p:extLst>
      <p:ext uri="{BB962C8B-B14F-4D97-AF65-F5344CB8AC3E}">
        <p14:creationId xmlns:p14="http://schemas.microsoft.com/office/powerpoint/2010/main" val="233096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TotalTime>
  <Words>2317</Words>
  <Application>Microsoft Macintosh PowerPoint</Application>
  <PresentationFormat>On-screen Show (4:3)</PresentationFormat>
  <Paragraphs>308</Paragraphs>
  <Slides>32</Slides>
  <Notes>10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Pricing of Internet Access</vt:lpstr>
      <vt:lpstr>Internet Congestion and Network Neutrality</vt:lpstr>
      <vt:lpstr>Internet Congestion at Home</vt:lpstr>
      <vt:lpstr>Another View: Across a Transit Provider</vt:lpstr>
      <vt:lpstr>So… Was Comcast “Blocking” Netflix?</vt:lpstr>
      <vt:lpstr>What’s Causing This?</vt:lpstr>
      <vt:lpstr>Two Sides…</vt:lpstr>
      <vt:lpstr>The Peering Playbook</vt:lpstr>
      <vt:lpstr>Where the Congestion Occurs Depends on the Link</vt:lpstr>
      <vt:lpstr>The Open Internet Order (March 2015)</vt:lpstr>
      <vt:lpstr>Zero-Rating and Bundling</vt:lpstr>
      <vt:lpstr>Network Neutrality Comes Home to Roost</vt:lpstr>
      <vt:lpstr>Zero-Rating Affects Usage…</vt:lpstr>
      <vt:lpstr>Exploring the Walled Garden Theory</vt:lpstr>
      <vt:lpstr>PowerPoint Presentation</vt:lpstr>
      <vt:lpstr>Goal: Study the Effects of Pricing on  Mobile Data Usage</vt:lpstr>
      <vt:lpstr>Measurements and Approach</vt:lpstr>
      <vt:lpstr>PowerPoint Presentation</vt:lpstr>
      <vt:lpstr>Top Five Applications</vt:lpstr>
      <vt:lpstr>Summary of Findings</vt:lpstr>
      <vt:lpstr>Findings: Cellular vs. Wi-Fi Usage</vt:lpstr>
      <vt:lpstr>Findings: Zero-Rating</vt:lpstr>
      <vt:lpstr>Effects of Zero Rating: CellC</vt:lpstr>
      <vt:lpstr>Effects of Zero-Rating: MTN</vt:lpstr>
      <vt:lpstr>Measurements and Approach</vt:lpstr>
      <vt:lpstr>How Do Users Consume Mobile Data?</vt:lpstr>
      <vt:lpstr>How Do Users Conserve  Mobile Data Use?</vt:lpstr>
      <vt:lpstr>Why Do People Use Zero-Rated Services?</vt:lpstr>
      <vt:lpstr>Why Do People Venture Beyond Zero-Rated Services?</vt:lpstr>
      <vt:lpstr>Ideas for Follow-Up Studies</vt:lpstr>
      <vt:lpstr>Summary of Findings</vt:lpstr>
      <vt:lpstr>Policy Recommendations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Pricing of Internet Access</dc:title>
  <dc:creator>Nick Feamster</dc:creator>
  <cp:lastModifiedBy>Nick Feamster</cp:lastModifiedBy>
  <cp:revision>6</cp:revision>
  <dcterms:created xsi:type="dcterms:W3CDTF">2017-10-04T12:40:42Z</dcterms:created>
  <dcterms:modified xsi:type="dcterms:W3CDTF">2017-10-04T14:21:42Z</dcterms:modified>
</cp:coreProperties>
</file>